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1"/>
  </p:notesMasterIdLst>
  <p:sldIdLst>
    <p:sldId id="256" r:id="rId2"/>
    <p:sldId id="257" r:id="rId3"/>
    <p:sldId id="259" r:id="rId4"/>
    <p:sldId id="260" r:id="rId5"/>
    <p:sldId id="258" r:id="rId6"/>
    <p:sldId id="288" r:id="rId7"/>
    <p:sldId id="261" r:id="rId8"/>
    <p:sldId id="278" r:id="rId9"/>
    <p:sldId id="262" r:id="rId10"/>
    <p:sldId id="264" r:id="rId11"/>
    <p:sldId id="267" r:id="rId12"/>
    <p:sldId id="268" r:id="rId13"/>
    <p:sldId id="269" r:id="rId14"/>
    <p:sldId id="270" r:id="rId15"/>
    <p:sldId id="271" r:id="rId16"/>
    <p:sldId id="272" r:id="rId17"/>
    <p:sldId id="273" r:id="rId18"/>
    <p:sldId id="274" r:id="rId19"/>
    <p:sldId id="275" r:id="rId20"/>
    <p:sldId id="279" r:id="rId21"/>
    <p:sldId id="280" r:id="rId22"/>
    <p:sldId id="281" r:id="rId23"/>
    <p:sldId id="282" r:id="rId24"/>
    <p:sldId id="283" r:id="rId25"/>
    <p:sldId id="284" r:id="rId26"/>
    <p:sldId id="285" r:id="rId27"/>
    <p:sldId id="286" r:id="rId28"/>
    <p:sldId id="287" r:id="rId29"/>
    <p:sldId id="277" r:id="rId30"/>
    <p:sldId id="289" r:id="rId31"/>
    <p:sldId id="290" r:id="rId32"/>
    <p:sldId id="295" r:id="rId33"/>
    <p:sldId id="291" r:id="rId34"/>
    <p:sldId id="296" r:id="rId35"/>
    <p:sldId id="297" r:id="rId36"/>
    <p:sldId id="300" r:id="rId37"/>
    <p:sldId id="301" r:id="rId38"/>
    <p:sldId id="302" r:id="rId39"/>
    <p:sldId id="303" r:id="rId40"/>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517" autoAdjust="0"/>
  </p:normalViewPr>
  <p:slideViewPr>
    <p:cSldViewPr>
      <p:cViewPr varScale="1">
        <p:scale>
          <a:sx n="76" d="100"/>
          <a:sy n="76" d="100"/>
        </p:scale>
        <p:origin x="2028"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A99FA3-0903-4576-BACE-EF0143056CA8}" type="datetimeFigureOut">
              <a:rPr lang="pl-PL" smtClean="0"/>
              <a:pPr/>
              <a:t>19.06.2018</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518FDF-04D0-42BE-BC7D-0E752D26C3DF}" type="slidenum">
              <a:rPr lang="pl-PL" smtClean="0"/>
              <a:pPr/>
              <a:t>‹#›</a:t>
            </a:fld>
            <a:endParaRPr lang="pl-P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59518FDF-04D0-42BE-BC7D-0E752D26C3DF}" type="slidenum">
              <a:rPr lang="pl-PL" smtClean="0"/>
              <a:pPr/>
              <a:t>1</a:t>
            </a:fld>
            <a:endParaRPr lang="pl-PL"/>
          </a:p>
        </p:txBody>
      </p:sp>
    </p:spTree>
    <p:extLst>
      <p:ext uri="{BB962C8B-B14F-4D97-AF65-F5344CB8AC3E}">
        <p14:creationId xmlns:p14="http://schemas.microsoft.com/office/powerpoint/2010/main" val="1717128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59518FDF-04D0-42BE-BC7D-0E752D26C3DF}" type="slidenum">
              <a:rPr lang="pl-PL" smtClean="0"/>
              <a:pPr/>
              <a:t>2</a:t>
            </a:fld>
            <a:endParaRPr lang="pl-P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14" name="Tytuł 13"/>
          <p:cNvSpPr>
            <a:spLocks noGrp="1"/>
          </p:cNvSpPr>
          <p:nvPr>
            <p:ph type="ctrTitle"/>
          </p:nvPr>
        </p:nvSpPr>
        <p:spPr>
          <a:xfrm>
            <a:off x="1432560" y="359898"/>
            <a:ext cx="7406640" cy="1472184"/>
          </a:xfrm>
        </p:spPr>
        <p:txBody>
          <a:bodyPr anchor="b"/>
          <a:lstStyle>
            <a:lvl1pPr algn="l">
              <a:defRPr/>
            </a:lvl1pPr>
            <a:extLst/>
          </a:lstStyle>
          <a:p>
            <a:r>
              <a:rPr kumimoji="0" lang="pl-PL"/>
              <a:t>Kliknij, aby edytować styl</a:t>
            </a:r>
            <a:endParaRPr kumimoji="0" lang="en-US"/>
          </a:p>
        </p:txBody>
      </p:sp>
      <p:sp>
        <p:nvSpPr>
          <p:cNvPr id="22" name="Podtytuł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pl-PL"/>
              <a:t>Kliknij, aby edytować styl wzorca podtytułu</a:t>
            </a:r>
            <a:endParaRPr kumimoji="0" lang="en-US"/>
          </a:p>
        </p:txBody>
      </p:sp>
      <p:sp>
        <p:nvSpPr>
          <p:cNvPr id="7" name="Symbol zastępczy daty 6"/>
          <p:cNvSpPr>
            <a:spLocks noGrp="1"/>
          </p:cNvSpPr>
          <p:nvPr>
            <p:ph type="dt" sz="half" idx="10"/>
          </p:nvPr>
        </p:nvSpPr>
        <p:spPr/>
        <p:txBody>
          <a:bodyPr/>
          <a:lstStyle/>
          <a:p>
            <a:fld id="{00B80207-DDEE-4344-8B6D-A35D465B3382}" type="datetime1">
              <a:rPr lang="pl-PL" smtClean="0"/>
              <a:pPr/>
              <a:t>19.06.2018</a:t>
            </a:fld>
            <a:endParaRPr lang="pl-PL"/>
          </a:p>
        </p:txBody>
      </p:sp>
      <p:sp>
        <p:nvSpPr>
          <p:cNvPr id="20" name="Symbol zastępczy stopki 19"/>
          <p:cNvSpPr>
            <a:spLocks noGrp="1"/>
          </p:cNvSpPr>
          <p:nvPr>
            <p:ph type="ftr" sz="quarter" idx="11"/>
          </p:nvPr>
        </p:nvSpPr>
        <p:spPr/>
        <p:txBody>
          <a:bodyPr/>
          <a:lstStyle/>
          <a:p>
            <a:endParaRPr lang="pl-PL"/>
          </a:p>
        </p:txBody>
      </p:sp>
      <p:sp>
        <p:nvSpPr>
          <p:cNvPr id="10" name="Symbol zastępczy numeru slajdu 9"/>
          <p:cNvSpPr>
            <a:spLocks noGrp="1"/>
          </p:cNvSpPr>
          <p:nvPr>
            <p:ph type="sldNum" sz="quarter" idx="12"/>
          </p:nvPr>
        </p:nvSpPr>
        <p:spPr/>
        <p:txBody>
          <a:bodyPr/>
          <a:lstStyle/>
          <a:p>
            <a:fld id="{9A8605FA-1B16-4A49-B64D-CB5430158E29}" type="slidenum">
              <a:rPr lang="pl-PL" smtClean="0"/>
              <a:pPr/>
              <a:t>‹#›</a:t>
            </a:fld>
            <a:endParaRPr lang="pl-PL"/>
          </a:p>
        </p:txBody>
      </p:sp>
      <p:sp>
        <p:nvSpPr>
          <p:cNvPr id="8" name="Elipsa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Elipsa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4" name="Symbol zastępczy daty 3"/>
          <p:cNvSpPr>
            <a:spLocks noGrp="1"/>
          </p:cNvSpPr>
          <p:nvPr>
            <p:ph type="dt" sz="half" idx="10"/>
          </p:nvPr>
        </p:nvSpPr>
        <p:spPr/>
        <p:txBody>
          <a:bodyPr/>
          <a:lstStyle/>
          <a:p>
            <a:fld id="{1B29CA75-C5A3-4F78-9941-C0B49170BE3B}" type="datetime1">
              <a:rPr lang="pl-PL" smtClean="0"/>
              <a:pPr/>
              <a:t>19.06.2018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9A8605FA-1B16-4A49-B64D-CB5430158E29}"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858000" y="274639"/>
            <a:ext cx="1828800" cy="5851525"/>
          </a:xfrm>
        </p:spPr>
        <p:txBody>
          <a:bodyPr vert="eaVert"/>
          <a:lstStyle/>
          <a:p>
            <a:r>
              <a:rPr kumimoji="0" lang="pl-PL"/>
              <a:t>Kliknij, aby edytować styl</a:t>
            </a:r>
            <a:endParaRPr kumimoji="0" lang="en-US"/>
          </a:p>
        </p:txBody>
      </p:sp>
      <p:sp>
        <p:nvSpPr>
          <p:cNvPr id="3" name="Symbol zastępczy tytułu pionowego 2"/>
          <p:cNvSpPr>
            <a:spLocks noGrp="1"/>
          </p:cNvSpPr>
          <p:nvPr>
            <p:ph type="body" orient="vert" idx="1"/>
          </p:nvPr>
        </p:nvSpPr>
        <p:spPr>
          <a:xfrm>
            <a:off x="1143000" y="274640"/>
            <a:ext cx="5562600" cy="5851525"/>
          </a:xfrm>
        </p:spPr>
        <p:txBody>
          <a:bodyPr vert="eaVert"/>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4" name="Symbol zastępczy daty 3"/>
          <p:cNvSpPr>
            <a:spLocks noGrp="1"/>
          </p:cNvSpPr>
          <p:nvPr>
            <p:ph type="dt" sz="half" idx="10"/>
          </p:nvPr>
        </p:nvSpPr>
        <p:spPr/>
        <p:txBody>
          <a:bodyPr/>
          <a:lstStyle/>
          <a:p>
            <a:fld id="{DB1739C1-3746-4D29-993F-C86840A7130E}" type="datetime1">
              <a:rPr lang="pl-PL" smtClean="0"/>
              <a:pPr/>
              <a:t>19.06.2018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9A8605FA-1B16-4A49-B64D-CB5430158E29}"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a:t>Kliknij, aby edytować styl</a:t>
            </a:r>
            <a:endParaRPr kumimoji="0" lang="en-US"/>
          </a:p>
        </p:txBody>
      </p:sp>
      <p:sp>
        <p:nvSpPr>
          <p:cNvPr id="3" name="Symbol zastępczy zawartości 2"/>
          <p:cNvSpPr>
            <a:spLocks noGrp="1"/>
          </p:cNvSpPr>
          <p:nvPr>
            <p:ph idx="1"/>
          </p:nvPr>
        </p:nvSpPr>
        <p:spPr/>
        <p:txBody>
          <a:bodyPr/>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4" name="Symbol zastępczy daty 3"/>
          <p:cNvSpPr>
            <a:spLocks noGrp="1"/>
          </p:cNvSpPr>
          <p:nvPr>
            <p:ph type="dt" sz="half" idx="10"/>
          </p:nvPr>
        </p:nvSpPr>
        <p:spPr/>
        <p:txBody>
          <a:bodyPr/>
          <a:lstStyle/>
          <a:p>
            <a:fld id="{095FAFC6-C823-49A4-ABD3-3AEC933EB517}" type="datetime1">
              <a:rPr lang="pl-PL" smtClean="0"/>
              <a:pPr/>
              <a:t>19.06.2018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9A8605FA-1B16-4A49-B64D-CB5430158E29}"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sp>
        <p:nvSpPr>
          <p:cNvPr id="7" name="Prostokąt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ytuł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pl-PL"/>
              <a:t>Kliknij, aby edytować styl</a:t>
            </a:r>
            <a:endParaRPr kumimoji="0" lang="en-US"/>
          </a:p>
        </p:txBody>
      </p:sp>
      <p:sp>
        <p:nvSpPr>
          <p:cNvPr id="3" name="Symbol zastępczy tekstu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pl-PL"/>
              <a:t>Kliknij, aby edytować style wzorca tekstu</a:t>
            </a:r>
          </a:p>
        </p:txBody>
      </p:sp>
      <p:sp>
        <p:nvSpPr>
          <p:cNvPr id="4" name="Symbol zastępczy daty 3"/>
          <p:cNvSpPr>
            <a:spLocks noGrp="1"/>
          </p:cNvSpPr>
          <p:nvPr>
            <p:ph type="dt" sz="half" idx="10"/>
          </p:nvPr>
        </p:nvSpPr>
        <p:spPr/>
        <p:txBody>
          <a:bodyPr/>
          <a:lstStyle/>
          <a:p>
            <a:fld id="{9EA10901-2AC3-4635-A2B7-B8977D017796}" type="datetime1">
              <a:rPr lang="pl-PL" smtClean="0"/>
              <a:pPr/>
              <a:t>19.06.2018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9A8605FA-1B16-4A49-B64D-CB5430158E29}" type="slidenum">
              <a:rPr lang="pl-PL" smtClean="0"/>
              <a:pPr/>
              <a:t>‹#›</a:t>
            </a:fld>
            <a:endParaRPr lang="pl-PL"/>
          </a:p>
        </p:txBody>
      </p:sp>
      <p:sp>
        <p:nvSpPr>
          <p:cNvPr id="10" name="Prostokąt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Elipsa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Elipsa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1435608" y="274320"/>
            <a:ext cx="7498080" cy="1143000"/>
          </a:xfrm>
        </p:spPr>
        <p:txBody>
          <a:bodyPr/>
          <a:lstStyle/>
          <a:p>
            <a:r>
              <a:rPr kumimoji="0" lang="pl-PL"/>
              <a:t>Kliknij, aby edytować styl</a:t>
            </a:r>
            <a:endParaRPr kumimoji="0" lang="en-US"/>
          </a:p>
        </p:txBody>
      </p:sp>
      <p:sp>
        <p:nvSpPr>
          <p:cNvPr id="3" name="Symbol zastępczy zawartości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4" name="Symbol zastępczy zawartości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5" name="Symbol zastępczy daty 4"/>
          <p:cNvSpPr>
            <a:spLocks noGrp="1"/>
          </p:cNvSpPr>
          <p:nvPr>
            <p:ph type="dt" sz="half" idx="10"/>
          </p:nvPr>
        </p:nvSpPr>
        <p:spPr/>
        <p:txBody>
          <a:bodyPr/>
          <a:lstStyle/>
          <a:p>
            <a:fld id="{F668F65F-6C05-4E7A-9DD2-7DDD95C6CAB2}" type="datetime1">
              <a:rPr lang="pl-PL" smtClean="0"/>
              <a:pPr/>
              <a:t>19.06.2018</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9A8605FA-1B16-4A49-B64D-CB5430158E29}"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pl-PL"/>
              <a:t>Kliknij, aby edytować styl</a:t>
            </a:r>
            <a:endParaRPr kumimoji="0" lang="en-US"/>
          </a:p>
        </p:txBody>
      </p:sp>
      <p:sp>
        <p:nvSpPr>
          <p:cNvPr id="3" name="Symbol zastępczy tekstu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l-PL"/>
              <a:t>Kliknij, aby edytować style wzorca tekstu</a:t>
            </a:r>
          </a:p>
        </p:txBody>
      </p:sp>
      <p:sp>
        <p:nvSpPr>
          <p:cNvPr id="4" name="Symbol zastępczy tekstu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l-PL"/>
              <a:t>Kliknij, aby edytować style wzorca tekstu</a:t>
            </a:r>
          </a:p>
        </p:txBody>
      </p:sp>
      <p:sp>
        <p:nvSpPr>
          <p:cNvPr id="5" name="Symbol zastępczy zawartości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6" name="Symbol zastępczy zawartości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7" name="Symbol zastępczy daty 6"/>
          <p:cNvSpPr>
            <a:spLocks noGrp="1"/>
          </p:cNvSpPr>
          <p:nvPr>
            <p:ph type="dt" sz="half" idx="10"/>
          </p:nvPr>
        </p:nvSpPr>
        <p:spPr/>
        <p:txBody>
          <a:bodyPr/>
          <a:lstStyle/>
          <a:p>
            <a:fld id="{50F864A9-A9B8-489E-88AA-DC74316B4036}" type="datetime1">
              <a:rPr lang="pl-PL" smtClean="0"/>
              <a:pPr/>
              <a:t>19.06.2018</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9A8605FA-1B16-4A49-B64D-CB5430158E29}"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a:xfrm>
            <a:off x="1435608" y="274320"/>
            <a:ext cx="7498080" cy="1143000"/>
          </a:xfrm>
        </p:spPr>
        <p:txBody>
          <a:bodyPr anchor="ctr"/>
          <a:lstStyle/>
          <a:p>
            <a:r>
              <a:rPr kumimoji="0" lang="pl-PL"/>
              <a:t>Kliknij, aby edytować styl</a:t>
            </a:r>
            <a:endParaRPr kumimoji="0" lang="en-US"/>
          </a:p>
        </p:txBody>
      </p:sp>
      <p:sp>
        <p:nvSpPr>
          <p:cNvPr id="3" name="Symbol zastępczy daty 2"/>
          <p:cNvSpPr>
            <a:spLocks noGrp="1"/>
          </p:cNvSpPr>
          <p:nvPr>
            <p:ph type="dt" sz="half" idx="10"/>
          </p:nvPr>
        </p:nvSpPr>
        <p:spPr/>
        <p:txBody>
          <a:bodyPr/>
          <a:lstStyle/>
          <a:p>
            <a:fld id="{32DB0318-48EC-4511-B16A-383C46FF9CE8}" type="datetime1">
              <a:rPr lang="pl-PL" smtClean="0"/>
              <a:pPr/>
              <a:t>19.06.2018</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9A8605FA-1B16-4A49-B64D-CB5430158E29}"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5" name="Prostokąt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Symbol zastępczy daty 1"/>
          <p:cNvSpPr>
            <a:spLocks noGrp="1"/>
          </p:cNvSpPr>
          <p:nvPr>
            <p:ph type="dt" sz="half" idx="10"/>
          </p:nvPr>
        </p:nvSpPr>
        <p:spPr/>
        <p:txBody>
          <a:bodyPr/>
          <a:lstStyle/>
          <a:p>
            <a:fld id="{77C7CB86-213E-4693-BB97-1F7B4251B2AF}" type="datetime1">
              <a:rPr lang="pl-PL" smtClean="0"/>
              <a:pPr/>
              <a:t>19.06.2018</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9A8605FA-1B16-4A49-B64D-CB5430158E29}" type="slidenum">
              <a:rPr lang="pl-PL" smtClean="0"/>
              <a:pPr/>
              <a:t>‹#›</a:t>
            </a:fld>
            <a:endParaRPr lang="pl-PL"/>
          </a:p>
        </p:txBody>
      </p:sp>
      <p:sp>
        <p:nvSpPr>
          <p:cNvPr id="6" name="Prostokąt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pl-PL"/>
              <a:t>Kliknij, aby edytować styl</a:t>
            </a:r>
            <a:endParaRPr kumimoji="0" lang="en-US"/>
          </a:p>
        </p:txBody>
      </p:sp>
      <p:sp>
        <p:nvSpPr>
          <p:cNvPr id="3" name="Symbol zastępczy tekstu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pl-PL"/>
              <a:t>Kliknij, aby edytować style wzorca tekstu</a:t>
            </a:r>
          </a:p>
        </p:txBody>
      </p:sp>
      <p:sp>
        <p:nvSpPr>
          <p:cNvPr id="4" name="Symbol zastępczy zawartości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5" name="Symbol zastępczy daty 4"/>
          <p:cNvSpPr>
            <a:spLocks noGrp="1"/>
          </p:cNvSpPr>
          <p:nvPr>
            <p:ph type="dt" sz="half" idx="10"/>
          </p:nvPr>
        </p:nvSpPr>
        <p:spPr/>
        <p:txBody>
          <a:bodyPr/>
          <a:lstStyle/>
          <a:p>
            <a:fld id="{E2D94508-6DA9-438F-B6E6-72CB01BE4071}" type="datetime1">
              <a:rPr lang="pl-PL" smtClean="0"/>
              <a:pPr/>
              <a:t>19.06.2018</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9A8605FA-1B16-4A49-B64D-CB5430158E29}"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pl-PL"/>
              <a:t>Kliknij, aby edytować styl</a:t>
            </a:r>
            <a:endParaRPr kumimoji="0" lang="en-US"/>
          </a:p>
        </p:txBody>
      </p:sp>
      <p:sp>
        <p:nvSpPr>
          <p:cNvPr id="5" name="Symbol zastępczy daty 4"/>
          <p:cNvSpPr>
            <a:spLocks noGrp="1"/>
          </p:cNvSpPr>
          <p:nvPr>
            <p:ph type="dt" sz="half" idx="10"/>
          </p:nvPr>
        </p:nvSpPr>
        <p:spPr/>
        <p:txBody>
          <a:bodyPr/>
          <a:lstStyle/>
          <a:p>
            <a:fld id="{95E26D0B-2834-43F3-BC0D-0A066E854AD0}" type="datetime1">
              <a:rPr lang="pl-PL" smtClean="0"/>
              <a:pPr/>
              <a:t>19.06.2018</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9A8605FA-1B16-4A49-B64D-CB5430158E29}" type="slidenum">
              <a:rPr lang="pl-PL" smtClean="0"/>
              <a:pPr/>
              <a:t>‹#›</a:t>
            </a:fld>
            <a:endParaRPr lang="pl-PL"/>
          </a:p>
        </p:txBody>
      </p:sp>
      <p:sp>
        <p:nvSpPr>
          <p:cNvPr id="8" name="Prostokąt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Symbol zastępczy obrazu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pl-PL"/>
              <a:t>Kliknij ikonę, aby dodać obraz</a:t>
            </a:r>
            <a:endParaRPr kumimoji="0" lang="en-US" dirty="0"/>
          </a:p>
        </p:txBody>
      </p:sp>
      <p:sp>
        <p:nvSpPr>
          <p:cNvPr id="9" name="Schemat blokowy: proce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Schemat blokowy: proce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Symbol zastępczy tekstu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pl-PL"/>
              <a:t>Kliknij, aby edytować style wzorca tekstu</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Wycinek koła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Elipsa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Pierścień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Prostokąt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Symbol zastępczy tytułu 4"/>
          <p:cNvSpPr>
            <a:spLocks noGrp="1"/>
          </p:cNvSpPr>
          <p:nvPr>
            <p:ph type="title"/>
          </p:nvPr>
        </p:nvSpPr>
        <p:spPr>
          <a:xfrm>
            <a:off x="1435608" y="274638"/>
            <a:ext cx="7498080" cy="1143000"/>
          </a:xfrm>
          <a:prstGeom prst="rect">
            <a:avLst/>
          </a:prstGeom>
        </p:spPr>
        <p:txBody>
          <a:bodyPr anchor="ctr">
            <a:normAutofit/>
          </a:bodyPr>
          <a:lstStyle/>
          <a:p>
            <a:r>
              <a:rPr kumimoji="0" lang="pl-PL"/>
              <a:t>Kliknij, aby edytować styl</a:t>
            </a:r>
            <a:endParaRPr kumimoji="0" lang="en-US"/>
          </a:p>
        </p:txBody>
      </p:sp>
      <p:sp>
        <p:nvSpPr>
          <p:cNvPr id="9" name="Symbol zastępczy tekstu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pl-PL"/>
              <a:t>Kliknij, aby edytować style wzorca tekstu</a:t>
            </a:r>
          </a:p>
          <a:p>
            <a:pPr lvl="1" eaLnBrk="1" latinLnBrk="0" hangingPunct="1"/>
            <a:r>
              <a:rPr kumimoji="0" lang="pl-PL"/>
              <a:t>Drugi poziom</a:t>
            </a:r>
          </a:p>
          <a:p>
            <a:pPr lvl="2" eaLnBrk="1" latinLnBrk="0" hangingPunct="1"/>
            <a:r>
              <a:rPr kumimoji="0" lang="pl-PL"/>
              <a:t>Trzeci poziom</a:t>
            </a:r>
          </a:p>
          <a:p>
            <a:pPr lvl="3" eaLnBrk="1" latinLnBrk="0" hangingPunct="1"/>
            <a:r>
              <a:rPr kumimoji="0" lang="pl-PL"/>
              <a:t>Czwarty poziom</a:t>
            </a:r>
          </a:p>
          <a:p>
            <a:pPr lvl="4" eaLnBrk="1" latinLnBrk="0" hangingPunct="1"/>
            <a:r>
              <a:rPr kumimoji="0" lang="pl-PL"/>
              <a:t>Piąty poziom</a:t>
            </a:r>
            <a:endParaRPr kumimoji="0" lang="en-US"/>
          </a:p>
        </p:txBody>
      </p:sp>
      <p:sp>
        <p:nvSpPr>
          <p:cNvPr id="24" name="Symbol zastępczy daty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558B5BBA-DB6B-46CF-8889-C3C7FBC62C52}" type="datetime1">
              <a:rPr lang="pl-PL" smtClean="0"/>
              <a:pPr/>
              <a:t>19.06.2018</a:t>
            </a:fld>
            <a:endParaRPr lang="pl-PL"/>
          </a:p>
        </p:txBody>
      </p:sp>
      <p:sp>
        <p:nvSpPr>
          <p:cNvPr id="10" name="Symbol zastępczy stopki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pl-PL"/>
          </a:p>
        </p:txBody>
      </p:sp>
      <p:sp>
        <p:nvSpPr>
          <p:cNvPr id="22" name="Symbol zastępczy numeru slajdu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9A8605FA-1B16-4A49-B64D-CB5430158E29}" type="slidenum">
              <a:rPr lang="pl-PL" smtClean="0"/>
              <a:pPr/>
              <a:t>‹#›</a:t>
            </a:fld>
            <a:endParaRPr lang="pl-PL"/>
          </a:p>
        </p:txBody>
      </p:sp>
      <p:sp>
        <p:nvSpPr>
          <p:cNvPr id="15" name="Prostokąt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http://www.warszawska-wola.strefa.pl/historia/kosc_boromeusza1.jpeg" TargetMode="External"/><Relationship Id="rId2" Type="http://schemas.openxmlformats.org/officeDocument/2006/relationships/image" Target="../media/image13.jpeg"/><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vignette3.wikia.nocookie.net/warszawa/images/a/ad/Powstanie2.jpg/revision/latest?cb=20060729115848"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vignette3.wikia.nocookie.net/warszawa/images/3/3f/Zdobycz.jpg/revision/latest?cb=20060729114927" TargetMode="External"/><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vignette2.wikia.nocookie.net/warszawa/images/7/70/Powstanie1.jpg/revision/latest?cb=20060729114834" TargetMode="Externa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vignette2.wikia.nocookie.net/warszawa/images/3/3b/Powstanie_warszawskie.jpg/revision/latest?cb=20060729115533"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vignette1.wikia.nocookie.net/warszawa/images/c/cb/Powstancy.jpg/revision/latest?cb=20060729115414"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descr="PW.jpg"/>
          <p:cNvPicPr>
            <a:picLocks noChangeAspect="1"/>
          </p:cNvPicPr>
          <p:nvPr/>
        </p:nvPicPr>
        <p:blipFill>
          <a:blip r:embed="rId3" cstate="print"/>
          <a:stretch>
            <a:fillRect/>
          </a:stretch>
        </p:blipFill>
        <p:spPr>
          <a:xfrm>
            <a:off x="1835696" y="260648"/>
            <a:ext cx="6523607" cy="3996477"/>
          </a:xfrm>
          <a:prstGeom prst="rect">
            <a:avLst/>
          </a:prstGeom>
        </p:spPr>
      </p:pic>
      <p:sp>
        <p:nvSpPr>
          <p:cNvPr id="3" name="pole tekstowe 2"/>
          <p:cNvSpPr txBox="1"/>
          <p:nvPr/>
        </p:nvSpPr>
        <p:spPr>
          <a:xfrm>
            <a:off x="1296851" y="4389239"/>
            <a:ext cx="7702633" cy="2154436"/>
          </a:xfrm>
          <a:prstGeom prst="rect">
            <a:avLst/>
          </a:prstGeom>
          <a:noFill/>
        </p:spPr>
        <p:txBody>
          <a:bodyPr wrap="square" rtlCol="0">
            <a:spAutoFit/>
          </a:bodyPr>
          <a:lstStyle/>
          <a:p>
            <a:pPr algn="ctr"/>
            <a:r>
              <a:rPr lang="pl-PL" sz="4000" b="1" dirty="0">
                <a:solidFill>
                  <a:srgbClr val="0070C0"/>
                </a:solidFill>
              </a:rPr>
              <a:t>POWSTANIE WARSZAWSKIE</a:t>
            </a:r>
          </a:p>
          <a:p>
            <a:pPr algn="ctr"/>
            <a:r>
              <a:rPr lang="pl-PL" sz="4000" b="1" dirty="0">
                <a:solidFill>
                  <a:srgbClr val="0070C0"/>
                </a:solidFill>
              </a:rPr>
              <a:t> </a:t>
            </a:r>
          </a:p>
          <a:p>
            <a:r>
              <a:rPr lang="pl-PL" dirty="0">
                <a:solidFill>
                  <a:srgbClr val="0070C0"/>
                </a:solidFill>
              </a:rPr>
              <a:t>			</a:t>
            </a:r>
          </a:p>
          <a:p>
            <a:r>
              <a:rPr lang="pl-PL" dirty="0">
                <a:solidFill>
                  <a:srgbClr val="0070C0"/>
                </a:solidFill>
              </a:rPr>
              <a:t>		</a:t>
            </a:r>
          </a:p>
          <a:p>
            <a:endParaRPr lang="pl-PL" dirty="0">
              <a:solidFill>
                <a:srgbClr val="0070C0"/>
              </a:solidFill>
            </a:endParaRPr>
          </a:p>
        </p:txBody>
      </p:sp>
      <p:sp>
        <p:nvSpPr>
          <p:cNvPr id="5" name="Symbol zastępczy numeru slajdu 4"/>
          <p:cNvSpPr>
            <a:spLocks noGrp="1"/>
          </p:cNvSpPr>
          <p:nvPr>
            <p:ph type="sldNum" sz="quarter" idx="12"/>
          </p:nvPr>
        </p:nvSpPr>
        <p:spPr/>
        <p:txBody>
          <a:bodyPr/>
          <a:lstStyle/>
          <a:p>
            <a:fld id="{9A8605FA-1B16-4A49-B64D-CB5430158E29}" type="slidenum">
              <a:rPr lang="pl-PL" smtClean="0"/>
              <a:pPr/>
              <a:t>1</a:t>
            </a:fld>
            <a:endParaRPr lang="pl-PL"/>
          </a:p>
        </p:txBody>
      </p:sp>
      <p:sp>
        <p:nvSpPr>
          <p:cNvPr id="2" name="Prostokąt 1">
            <a:extLst>
              <a:ext uri="{FF2B5EF4-FFF2-40B4-BE49-F238E27FC236}">
                <a16:creationId xmlns:a16="http://schemas.microsoft.com/office/drawing/2014/main" id="{A77D02D7-9CB6-4C78-8838-1F9142540480}"/>
              </a:ext>
            </a:extLst>
          </p:cNvPr>
          <p:cNvSpPr/>
          <p:nvPr/>
        </p:nvSpPr>
        <p:spPr>
          <a:xfrm>
            <a:off x="5774370" y="6120884"/>
            <a:ext cx="3225114" cy="369332"/>
          </a:xfrm>
          <a:prstGeom prst="rect">
            <a:avLst/>
          </a:prstGeom>
        </p:spPr>
        <p:txBody>
          <a:bodyPr wrap="none">
            <a:spAutoFit/>
          </a:bodyPr>
          <a:lstStyle/>
          <a:p>
            <a:r>
              <a:rPr lang="pl-PL" dirty="0">
                <a:solidFill>
                  <a:srgbClr val="0070C0"/>
                </a:solidFill>
              </a:rPr>
              <a:t>MIKOŁAJ ŚWIDERSKI </a:t>
            </a:r>
            <a:r>
              <a:rPr lang="pl-PL" dirty="0" err="1">
                <a:solidFill>
                  <a:srgbClr val="0070C0"/>
                </a:solidFill>
              </a:rPr>
              <a:t>kl</a:t>
            </a:r>
            <a:r>
              <a:rPr lang="pl-PL" dirty="0">
                <a:solidFill>
                  <a:srgbClr val="0070C0"/>
                </a:solidFill>
              </a:rPr>
              <a:t> II a (G)</a:t>
            </a:r>
            <a:endParaRPr lang="pl-PL" dirty="0">
              <a:solidFill>
                <a:srgbClr val="0070C0"/>
              </a:solidFill>
              <a:latin typeface="Calibri" pitchFamily="34" charset="0"/>
            </a:endParaRPr>
          </a:p>
        </p:txBody>
      </p:sp>
      <p:sp>
        <p:nvSpPr>
          <p:cNvPr id="6" name="Prostokąt 5">
            <a:extLst>
              <a:ext uri="{FF2B5EF4-FFF2-40B4-BE49-F238E27FC236}">
                <a16:creationId xmlns:a16="http://schemas.microsoft.com/office/drawing/2014/main" id="{36572BBD-9D0D-4C3E-ACA1-EC43F6A0FA08}"/>
              </a:ext>
            </a:extLst>
          </p:cNvPr>
          <p:cNvSpPr/>
          <p:nvPr/>
        </p:nvSpPr>
        <p:spPr>
          <a:xfrm>
            <a:off x="1083631" y="5823176"/>
            <a:ext cx="4572000" cy="1261884"/>
          </a:xfrm>
          <a:prstGeom prst="rect">
            <a:avLst/>
          </a:prstGeom>
        </p:spPr>
        <p:txBody>
          <a:bodyPr>
            <a:spAutoFit/>
          </a:bodyPr>
          <a:lstStyle/>
          <a:p>
            <a:r>
              <a:rPr lang="pl-PL" sz="1000" dirty="0">
                <a:solidFill>
                  <a:srgbClr val="7030A0"/>
                </a:solidFill>
                <a:latin typeface="Calibri" pitchFamily="34" charset="0"/>
              </a:rPr>
              <a:t>Źródło : </a:t>
            </a:r>
            <a:r>
              <a:rPr lang="pl-PL" sz="1000" dirty="0" err="1">
                <a:solidFill>
                  <a:srgbClr val="7030A0"/>
                </a:solidFill>
                <a:latin typeface="Calibri" pitchFamily="34" charset="0"/>
              </a:rPr>
              <a:t>internet</a:t>
            </a:r>
            <a:endParaRPr lang="pl-PL" sz="1000" dirty="0">
              <a:solidFill>
                <a:srgbClr val="7030A0"/>
              </a:solidFill>
              <a:latin typeface="Calibri" pitchFamily="34" charset="0"/>
            </a:endParaRPr>
          </a:p>
          <a:p>
            <a:r>
              <a:rPr lang="pl-PL" sz="1000" dirty="0">
                <a:solidFill>
                  <a:srgbClr val="7030A0"/>
                </a:solidFill>
                <a:latin typeface="Calibri" pitchFamily="34" charset="0"/>
              </a:rPr>
              <a:t>Wikipedia, http://www.sww.w.szu.pl/index.php?id=polska_przebieg_powstania_warszawskiego</a:t>
            </a:r>
          </a:p>
          <a:p>
            <a:r>
              <a:rPr lang="pl-PL" sz="1000" dirty="0">
                <a:solidFill>
                  <a:srgbClr val="7030A0"/>
                </a:solidFill>
                <a:latin typeface="Calibri" pitchFamily="34" charset="0"/>
              </a:rPr>
              <a:t>https://www.1944.pl/kalendarz-powstania.html </a:t>
            </a:r>
          </a:p>
          <a:p>
            <a:r>
              <a:rPr lang="pl-PL" sz="1000" dirty="0">
                <a:solidFill>
                  <a:srgbClr val="7030A0"/>
                </a:solidFill>
                <a:latin typeface="Calibri" pitchFamily="34" charset="0"/>
              </a:rPr>
              <a:t>			</a:t>
            </a:r>
            <a:r>
              <a:rPr lang="pl-PL" dirty="0">
                <a:solidFill>
                  <a:srgbClr val="0070C0"/>
                </a:solidFill>
                <a:latin typeface="Calibri" pitchFamily="34" charset="0"/>
              </a:rPr>
              <a:t>		</a:t>
            </a:r>
            <a:endParaRPr lang="pl-PL"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ChangeArrowheads="1"/>
          </p:cNvSpPr>
          <p:nvPr/>
        </p:nvSpPr>
        <p:spPr bwMode="auto">
          <a:xfrm>
            <a:off x="1043608" y="0"/>
            <a:ext cx="7776864" cy="3477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pl-PL" sz="2000" dirty="0">
                <a:solidFill>
                  <a:srgbClr val="0070C0"/>
                </a:solidFill>
                <a:latin typeface="Calibri" pitchFamily="34" charset="0"/>
                <a:ea typeface="Times New Roman" pitchFamily="18" charset="0"/>
                <a:cs typeface="Arial" pitchFamily="34" charset="0"/>
              </a:rPr>
              <a:t>Powstanie Warszawskie zakończyło się na Żoliborzu 30 września. "Żywiciel" mimo ran nie chciał poddawać dzielnicy, podporządkował się jednak rozkazom dowódcy powstania gen. Tadeusza Komorowskiego "Bora". Do niewoli poszło ok. 1500 żoliborskich żołnierzy.</a:t>
            </a:r>
          </a:p>
          <a:p>
            <a:r>
              <a:rPr lang="pl-PL" sz="2000" dirty="0">
                <a:solidFill>
                  <a:srgbClr val="0070C0"/>
                </a:solidFill>
                <a:latin typeface="Calibri" pitchFamily="34" charset="0"/>
                <a:ea typeface="Times New Roman" pitchFamily="18" charset="0"/>
                <a:cs typeface="Arial" pitchFamily="34" charset="0"/>
              </a:rPr>
              <a:t>Po wojnie płk Mieczysław Niedzielski "Żywiciel" trafił do USA, gdzie pracował jako robotnik. Zmarł 18 </a:t>
            </a:r>
            <a:r>
              <a:rPr lang="pl-PL" sz="2000" dirty="0" err="1">
                <a:solidFill>
                  <a:srgbClr val="0070C0"/>
                </a:solidFill>
                <a:latin typeface="Calibri" pitchFamily="34" charset="0"/>
                <a:ea typeface="Times New Roman" pitchFamily="18" charset="0"/>
                <a:cs typeface="Arial" pitchFamily="34" charset="0"/>
              </a:rPr>
              <a:t>maja</a:t>
            </a:r>
            <a:r>
              <a:rPr lang="pl-PL" sz="2000" dirty="0">
                <a:solidFill>
                  <a:srgbClr val="0070C0"/>
                </a:solidFill>
                <a:latin typeface="Calibri" pitchFamily="34" charset="0"/>
                <a:ea typeface="Times New Roman" pitchFamily="18" charset="0"/>
                <a:cs typeface="Arial" pitchFamily="34" charset="0"/>
              </a:rPr>
              <a:t> 1980 roku w Chicago w wieku 83 lat. Jego prochy sprowadzono do Polski we wrześniu 1992 roku i złożono na Powązkach Wojskowych w kwaterze powstańczej, gdzie spoczywają jego żołnierze﻿.</a:t>
            </a:r>
          </a:p>
          <a:p>
            <a:pPr marL="0" marR="0" lvl="0" indent="0" algn="l" defTabSz="914400" rtl="0" eaLnBrk="1" fontAlgn="base" latinLnBrk="0" hangingPunct="1">
              <a:lnSpc>
                <a:spcPct val="100000"/>
              </a:lnSpc>
              <a:spcBef>
                <a:spcPct val="0"/>
              </a:spcBef>
              <a:spcAft>
                <a:spcPct val="0"/>
              </a:spcAft>
              <a:buClrTx/>
              <a:buSzTx/>
              <a:buFontTx/>
              <a:buNone/>
              <a:tabLst/>
            </a:pPr>
            <a:endParaRPr lang="pl-PL" sz="2000" dirty="0">
              <a:solidFill>
                <a:srgbClr val="0070C0"/>
              </a:solidFill>
              <a:latin typeface="Calibri"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pl-PL" sz="2000" b="0" i="0" strike="noStrike" cap="none" normalizeH="0" baseline="0" dirty="0">
              <a:ln>
                <a:noFill/>
              </a:ln>
              <a:solidFill>
                <a:srgbClr val="0070C0"/>
              </a:solidFill>
              <a:effectLst/>
              <a:latin typeface="Arial" pitchFamily="34" charset="0"/>
              <a:cs typeface="Arial" pitchFamily="34" charset="0"/>
            </a:endParaRPr>
          </a:p>
        </p:txBody>
      </p:sp>
      <p:pic>
        <p:nvPicPr>
          <p:cNvPr id="3" name="Obraz 2" descr="Dworzec gda&amp;nacute;ski 1944.png"/>
          <p:cNvPicPr/>
          <p:nvPr/>
        </p:nvPicPr>
        <p:blipFill>
          <a:blip r:embed="rId2" cstate="print"/>
          <a:srcRect/>
          <a:stretch>
            <a:fillRect/>
          </a:stretch>
        </p:blipFill>
        <p:spPr bwMode="auto">
          <a:xfrm>
            <a:off x="971600" y="2996952"/>
            <a:ext cx="8172400" cy="3861048"/>
          </a:xfrm>
          <a:prstGeom prst="rect">
            <a:avLst/>
          </a:prstGeom>
          <a:noFill/>
          <a:ln w="9525">
            <a:noFill/>
            <a:miter lim="800000"/>
            <a:headEnd/>
            <a:tailEnd/>
          </a:ln>
        </p:spPr>
      </p:pic>
      <p:sp>
        <p:nvSpPr>
          <p:cNvPr id="4" name="Symbol zastępczy numeru slajdu 3"/>
          <p:cNvSpPr>
            <a:spLocks noGrp="1"/>
          </p:cNvSpPr>
          <p:nvPr>
            <p:ph type="sldNum" sz="quarter" idx="12"/>
          </p:nvPr>
        </p:nvSpPr>
        <p:spPr/>
        <p:txBody>
          <a:bodyPr/>
          <a:lstStyle/>
          <a:p>
            <a:fld id="{9A8605FA-1B16-4A49-B64D-CB5430158E29}" type="slidenum">
              <a:rPr lang="pl-PL" smtClean="0"/>
              <a:pPr/>
              <a:t>10</a:t>
            </a:fld>
            <a:endParaRPr lang="pl-PL"/>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ChangeArrowheads="1"/>
          </p:cNvSpPr>
          <p:nvPr/>
        </p:nvSpPr>
        <p:spPr bwMode="auto">
          <a:xfrm>
            <a:off x="1115616" y="-226857"/>
            <a:ext cx="7128792" cy="66171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pl-PL" sz="2000" b="1" dirty="0">
              <a:solidFill>
                <a:schemeClr val="accent5">
                  <a:lumMod val="60000"/>
                  <a:lumOff val="40000"/>
                </a:schemeClr>
              </a:solidFill>
              <a:latin typeface="Calibri" pitchFamily="34" charset="0"/>
              <a:ea typeface="Times New Roman" pitchFamily="18" charset="0"/>
              <a:cs typeface="Arial" pitchFamily="34" charset="0"/>
            </a:endParaRPr>
          </a:p>
          <a:p>
            <a:r>
              <a:rPr lang="pl-PL" sz="2000" b="1" dirty="0">
                <a:solidFill>
                  <a:schemeClr val="accent5">
                    <a:lumMod val="60000"/>
                    <a:lumOff val="40000"/>
                  </a:schemeClr>
                </a:solidFill>
                <a:latin typeface="Calibri" pitchFamily="34" charset="0"/>
                <a:ea typeface="Times New Roman" pitchFamily="18" charset="0"/>
                <a:cs typeface="Arial" pitchFamily="34" charset="0"/>
              </a:rPr>
              <a:t>Obwód  III - Wola</a:t>
            </a:r>
          </a:p>
          <a:p>
            <a:r>
              <a:rPr lang="pl-PL" sz="2000" b="1" dirty="0">
                <a:solidFill>
                  <a:schemeClr val="accent5">
                    <a:lumMod val="60000"/>
                    <a:lumOff val="40000"/>
                  </a:schemeClr>
                </a:solidFill>
                <a:latin typeface="Calibri" pitchFamily="34" charset="0"/>
                <a:ea typeface="Times New Roman" pitchFamily="18" charset="0"/>
                <a:cs typeface="Arial" pitchFamily="34" charset="0"/>
              </a:rPr>
              <a:t> </a:t>
            </a:r>
          </a:p>
          <a:p>
            <a:r>
              <a:rPr lang="pl-PL" dirty="0">
                <a:solidFill>
                  <a:srgbClr val="0070C0"/>
                </a:solidFill>
                <a:latin typeface="Calibri" pitchFamily="34" charset="0"/>
                <a:ea typeface="Times New Roman" pitchFamily="18" charset="0"/>
                <a:cs typeface="Arial" pitchFamily="34" charset="0"/>
              </a:rPr>
              <a:t>Obwód III Wola – terytorialna jednostka organizacyjna okręgu warszawskiego Armii Krajowej działająca w okresie okupacji niemieckiej w Polsce na części dzielnicy Wola. Oddziały wojskowe obwodu wzięły udział w powstaniu warszawskim.</a:t>
            </a:r>
          </a:p>
          <a:p>
            <a:r>
              <a:rPr lang="pl-PL" dirty="0">
                <a:solidFill>
                  <a:srgbClr val="0070C0"/>
                </a:solidFill>
                <a:latin typeface="Calibri" pitchFamily="34" charset="0"/>
                <a:ea typeface="Times New Roman" pitchFamily="18" charset="0"/>
                <a:cs typeface="Arial" pitchFamily="34" charset="0"/>
              </a:rPr>
              <a:t> Obwód początkowo składał się z czterech rejonów. Na początku 1942 rejon IV „Powązki” został przeniesiony do Obwodu Żoliborz. </a:t>
            </a:r>
          </a:p>
          <a:p>
            <a:r>
              <a:rPr lang="pl-PL" dirty="0">
                <a:solidFill>
                  <a:srgbClr val="0070C0"/>
                </a:solidFill>
                <a:latin typeface="Calibri" pitchFamily="34" charset="0"/>
                <a:ea typeface="Times New Roman" pitchFamily="18" charset="0"/>
                <a:cs typeface="Arial" pitchFamily="34" charset="0"/>
              </a:rPr>
              <a:t> Komendantami obwodu byli kolejno:</a:t>
            </a:r>
          </a:p>
          <a:p>
            <a:r>
              <a:rPr lang="pl-PL" dirty="0">
                <a:solidFill>
                  <a:srgbClr val="0070C0"/>
                </a:solidFill>
                <a:latin typeface="Calibri" pitchFamily="34" charset="0"/>
                <a:ea typeface="Times New Roman" pitchFamily="18" charset="0"/>
                <a:cs typeface="Arial" pitchFamily="34" charset="0"/>
              </a:rPr>
              <a:t>kpt./mjr Janusz Stanisław Dobrski „Żuk” (od 1940);</a:t>
            </a:r>
          </a:p>
          <a:p>
            <a:r>
              <a:rPr lang="pl-PL" dirty="0">
                <a:solidFill>
                  <a:srgbClr val="0070C0"/>
                </a:solidFill>
                <a:latin typeface="Calibri" pitchFamily="34" charset="0"/>
                <a:ea typeface="Times New Roman" pitchFamily="18" charset="0"/>
                <a:cs typeface="Arial" pitchFamily="34" charset="0"/>
              </a:rPr>
              <a:t>ppłk  Ludomir Wysocki  „Rosa”, „Mróz” (od marca 1942 do października 1942);</a:t>
            </a:r>
          </a:p>
          <a:p>
            <a:r>
              <a:rPr lang="pl-PL" dirty="0">
                <a:solidFill>
                  <a:srgbClr val="0070C0"/>
                </a:solidFill>
                <a:latin typeface="Calibri" pitchFamily="34" charset="0"/>
                <a:ea typeface="Times New Roman" pitchFamily="18" charset="0"/>
                <a:cs typeface="Arial" pitchFamily="34" charset="0"/>
              </a:rPr>
              <a:t>ppłk Jan Tarnowski  „Lelek”, „Waligóra” </a:t>
            </a:r>
          </a:p>
          <a:p>
            <a:r>
              <a:rPr lang="pl-PL" dirty="0">
                <a:solidFill>
                  <a:srgbClr val="0070C0"/>
                </a:solidFill>
                <a:latin typeface="Calibri" pitchFamily="34" charset="0"/>
                <a:ea typeface="Times New Roman" pitchFamily="18" charset="0"/>
                <a:cs typeface="Arial" pitchFamily="34" charset="0"/>
              </a:rPr>
              <a:t>(od kwietnia 1943).</a:t>
            </a:r>
          </a:p>
          <a:p>
            <a:r>
              <a:rPr lang="pl-PL" dirty="0">
                <a:solidFill>
                  <a:srgbClr val="0070C0"/>
                </a:solidFill>
                <a:latin typeface="Calibri" pitchFamily="34" charset="0"/>
                <a:ea typeface="Times New Roman" pitchFamily="18" charset="0"/>
                <a:cs typeface="Arial" pitchFamily="34" charset="0"/>
              </a:rPr>
              <a:t> Oddziały obwodu jako „Zgrupowanie Waligóra”, </a:t>
            </a:r>
          </a:p>
          <a:p>
            <a:r>
              <a:rPr lang="pl-PL" dirty="0">
                <a:solidFill>
                  <a:srgbClr val="0070C0"/>
                </a:solidFill>
                <a:latin typeface="Calibri" pitchFamily="34" charset="0"/>
                <a:ea typeface="Times New Roman" pitchFamily="18" charset="0"/>
                <a:cs typeface="Arial" pitchFamily="34" charset="0"/>
              </a:rPr>
              <a:t>walczyły na Woli od 1 do 6 sierpnia, </a:t>
            </a:r>
          </a:p>
          <a:p>
            <a:r>
              <a:rPr lang="pl-PL" dirty="0">
                <a:solidFill>
                  <a:srgbClr val="0070C0"/>
                </a:solidFill>
                <a:latin typeface="Calibri" pitchFamily="34" charset="0"/>
                <a:ea typeface="Times New Roman" pitchFamily="18" charset="0"/>
                <a:cs typeface="Arial" pitchFamily="34" charset="0"/>
              </a:rPr>
              <a:t>kiedy przeważające siły niemieckie zmusiły je do </a:t>
            </a:r>
          </a:p>
          <a:p>
            <a:r>
              <a:rPr lang="pl-PL" dirty="0">
                <a:solidFill>
                  <a:srgbClr val="0070C0"/>
                </a:solidFill>
                <a:latin typeface="Calibri" pitchFamily="34" charset="0"/>
                <a:ea typeface="Times New Roman" pitchFamily="18" charset="0"/>
                <a:cs typeface="Arial" pitchFamily="34" charset="0"/>
              </a:rPr>
              <a:t>wycofania się do Starego Miasta, Śródmieścia i do </a:t>
            </a:r>
          </a:p>
          <a:p>
            <a:r>
              <a:rPr lang="pl-PL" dirty="0">
                <a:solidFill>
                  <a:srgbClr val="0070C0"/>
                </a:solidFill>
                <a:latin typeface="Calibri" pitchFamily="34" charset="0"/>
                <a:ea typeface="Times New Roman" pitchFamily="18" charset="0"/>
                <a:cs typeface="Arial" pitchFamily="34" charset="0"/>
              </a:rPr>
              <a:t>Puszczy Kampinoskiej . </a:t>
            </a:r>
          </a:p>
          <a:p>
            <a:r>
              <a:rPr lang="pl-PL" dirty="0">
                <a:solidFill>
                  <a:srgbClr val="0070C0"/>
                </a:solidFill>
                <a:latin typeface="Calibri" pitchFamily="34" charset="0"/>
                <a:ea typeface="Times New Roman" pitchFamily="18"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lang="pl-PL" sz="2000" dirty="0">
              <a:solidFill>
                <a:srgbClr val="0070C0"/>
              </a:solidFill>
              <a:latin typeface="Calibri"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pl-PL" sz="2000" b="0" i="0" strike="noStrike" cap="none" normalizeH="0" baseline="0" dirty="0">
              <a:ln>
                <a:noFill/>
              </a:ln>
              <a:solidFill>
                <a:srgbClr val="0070C0"/>
              </a:solidFill>
              <a:effectLst/>
              <a:latin typeface="Arial" pitchFamily="34" charset="0"/>
              <a:cs typeface="Arial" pitchFamily="34" charset="0"/>
            </a:endParaRPr>
          </a:p>
        </p:txBody>
      </p:sp>
      <p:pic>
        <p:nvPicPr>
          <p:cNvPr id="25601" name="Picture 1" descr="p06"/>
          <p:cNvPicPr>
            <a:picLocks noChangeAspect="1" noChangeArrowheads="1"/>
          </p:cNvPicPr>
          <p:nvPr/>
        </p:nvPicPr>
        <p:blipFill>
          <a:blip r:embed="rId2" cstate="print"/>
          <a:srcRect/>
          <a:stretch>
            <a:fillRect/>
          </a:stretch>
        </p:blipFill>
        <p:spPr bwMode="auto">
          <a:xfrm>
            <a:off x="6115050" y="3771900"/>
            <a:ext cx="3028950" cy="3086100"/>
          </a:xfrm>
          <a:prstGeom prst="rect">
            <a:avLst/>
          </a:prstGeom>
          <a:noFill/>
          <a:ln w="9525">
            <a:noFill/>
            <a:miter lim="800000"/>
            <a:headEnd/>
            <a:tailEnd/>
          </a:ln>
        </p:spPr>
      </p:pic>
      <p:sp>
        <p:nvSpPr>
          <p:cNvPr id="4" name="Symbol zastępczy numeru slajdu 3"/>
          <p:cNvSpPr>
            <a:spLocks noGrp="1"/>
          </p:cNvSpPr>
          <p:nvPr>
            <p:ph type="sldNum" sz="quarter" idx="12"/>
          </p:nvPr>
        </p:nvSpPr>
        <p:spPr/>
        <p:txBody>
          <a:bodyPr/>
          <a:lstStyle/>
          <a:p>
            <a:fld id="{9A8605FA-1B16-4A49-B64D-CB5430158E29}" type="slidenum">
              <a:rPr lang="pl-PL" smtClean="0"/>
              <a:pPr/>
              <a:t>11</a:t>
            </a:fld>
            <a:endParaRPr lang="pl-PL"/>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ChangeArrowheads="1"/>
          </p:cNvSpPr>
          <p:nvPr/>
        </p:nvSpPr>
        <p:spPr bwMode="auto">
          <a:xfrm>
            <a:off x="1115616" y="332656"/>
            <a:ext cx="7416824" cy="38779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pl-PL" dirty="0">
                <a:solidFill>
                  <a:srgbClr val="0070C0"/>
                </a:solidFill>
                <a:latin typeface="Calibri" pitchFamily="34" charset="0"/>
              </a:rPr>
              <a:t>Najważniejszym celem działania Obwodu III, ze  względu na  warunki terenowe Woli, było opanowanie linii wysokiego nasypu kolejowego. Dawało to bowiem stronie polskiej bardzo dobrą osłonę, pozbawiając Niemców najdogodniejszej dla nich podstawy wyjściowej do natarcia. Dla osiągnięcia tego celu należało więc, po uporaniu się ze słabymi stosunkowo siłami niemieckimi wewnątrz dzielnicy, nacierać zdecydowanie w kierunku zachodnim.</a:t>
            </a:r>
          </a:p>
          <a:p>
            <a:br>
              <a:rPr lang="pl-PL" sz="2000" dirty="0"/>
            </a:br>
            <a:br>
              <a:rPr lang="pl-PL" sz="2000" dirty="0"/>
            </a:br>
            <a:br>
              <a:rPr lang="pl-PL" sz="2000" dirty="0"/>
            </a:br>
            <a:endParaRPr lang="pl-PL" sz="2000" dirty="0"/>
          </a:p>
          <a:p>
            <a:pPr marL="0" marR="0" lvl="0" indent="0" algn="l" defTabSz="914400" rtl="0" eaLnBrk="1" fontAlgn="base" latinLnBrk="0" hangingPunct="1">
              <a:lnSpc>
                <a:spcPct val="100000"/>
              </a:lnSpc>
              <a:spcBef>
                <a:spcPct val="0"/>
              </a:spcBef>
              <a:spcAft>
                <a:spcPct val="0"/>
              </a:spcAft>
              <a:buClrTx/>
              <a:buSzTx/>
              <a:buFontTx/>
              <a:buNone/>
              <a:tabLst/>
            </a:pPr>
            <a:endParaRPr lang="pl-PL" sz="2000" dirty="0">
              <a:solidFill>
                <a:srgbClr val="0070C0"/>
              </a:solidFill>
              <a:latin typeface="Calibri"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pl-PL" sz="2000" b="0" i="0" strike="noStrike" cap="none" normalizeH="0" baseline="0" dirty="0">
              <a:ln>
                <a:noFill/>
              </a:ln>
              <a:solidFill>
                <a:srgbClr val="0070C0"/>
              </a:solidFill>
              <a:effectLst/>
              <a:latin typeface="Arial" pitchFamily="34" charset="0"/>
              <a:cs typeface="Arial" pitchFamily="34" charset="0"/>
            </a:endParaRPr>
          </a:p>
        </p:txBody>
      </p:sp>
      <p:sp>
        <p:nvSpPr>
          <p:cNvPr id="3" name="Prostokąt 2"/>
          <p:cNvSpPr/>
          <p:nvPr/>
        </p:nvSpPr>
        <p:spPr>
          <a:xfrm>
            <a:off x="2267744" y="6165304"/>
            <a:ext cx="4572000" cy="923330"/>
          </a:xfrm>
          <a:prstGeom prst="rect">
            <a:avLst/>
          </a:prstGeom>
        </p:spPr>
        <p:txBody>
          <a:bodyPr>
            <a:spAutoFit/>
          </a:bodyPr>
          <a:lstStyle/>
          <a:p>
            <a:r>
              <a:rPr lang="pl-PL" sz="1200" dirty="0">
                <a:solidFill>
                  <a:srgbClr val="0070C0"/>
                </a:solidFill>
                <a:latin typeface="Calibri" pitchFamily="34" charset="0"/>
              </a:rPr>
              <a:t>Pierwsze dni sierpnia.</a:t>
            </a:r>
            <a:r>
              <a:rPr lang="pl-PL" sz="1200" i="1" dirty="0">
                <a:solidFill>
                  <a:srgbClr val="0070C0"/>
                </a:solidFill>
                <a:latin typeface="Calibri" pitchFamily="34" charset="0"/>
              </a:rPr>
              <a:t> </a:t>
            </a:r>
            <a:r>
              <a:rPr lang="pl-PL" sz="1200" dirty="0">
                <a:solidFill>
                  <a:srgbClr val="0070C0"/>
                </a:solidFill>
                <a:latin typeface="Calibri" pitchFamily="34" charset="0"/>
              </a:rPr>
              <a:t>Dowódca zgrupowania ppłk "Radosław" na Woli. </a:t>
            </a:r>
            <a:r>
              <a:rPr lang="pl-PL" sz="1200" i="1" dirty="0">
                <a:solidFill>
                  <a:srgbClr val="0070C0"/>
                </a:solidFill>
                <a:latin typeface="Calibri" pitchFamily="34" charset="0"/>
              </a:rPr>
              <a:t> </a:t>
            </a:r>
            <a:r>
              <a:rPr lang="pl-PL" sz="1200" dirty="0">
                <a:solidFill>
                  <a:srgbClr val="0070C0"/>
                </a:solidFill>
                <a:latin typeface="Calibri" pitchFamily="34" charset="0"/>
              </a:rPr>
              <a:t>Na krześle siedzi "Irma" - żona dowódcy Kedywu, szefowa łączniczek sztabu Kedywu  </a:t>
            </a:r>
            <a:br>
              <a:rPr lang="pl-PL" sz="3200" dirty="0"/>
            </a:br>
            <a:endParaRPr lang="pl-PL" dirty="0"/>
          </a:p>
        </p:txBody>
      </p:sp>
      <p:pic>
        <p:nvPicPr>
          <p:cNvPr id="24577" name="Picture 1" descr="rado_irma"/>
          <p:cNvPicPr>
            <a:picLocks noChangeAspect="1" noChangeArrowheads="1"/>
          </p:cNvPicPr>
          <p:nvPr/>
        </p:nvPicPr>
        <p:blipFill>
          <a:blip r:embed="rId2" cstate="print"/>
          <a:srcRect/>
          <a:stretch>
            <a:fillRect/>
          </a:stretch>
        </p:blipFill>
        <p:spPr bwMode="auto">
          <a:xfrm>
            <a:off x="6660232" y="3212976"/>
            <a:ext cx="2171700" cy="3286125"/>
          </a:xfrm>
          <a:prstGeom prst="rect">
            <a:avLst/>
          </a:prstGeom>
          <a:noFill/>
          <a:ln w="9525">
            <a:noFill/>
            <a:miter lim="800000"/>
            <a:headEnd/>
            <a:tailEnd/>
          </a:ln>
        </p:spPr>
      </p:pic>
      <p:sp>
        <p:nvSpPr>
          <p:cNvPr id="5" name="Prostokąt 4"/>
          <p:cNvSpPr/>
          <p:nvPr/>
        </p:nvSpPr>
        <p:spPr>
          <a:xfrm>
            <a:off x="395536" y="2636912"/>
            <a:ext cx="5904656" cy="2893100"/>
          </a:xfrm>
          <a:prstGeom prst="rect">
            <a:avLst/>
          </a:prstGeom>
        </p:spPr>
        <p:txBody>
          <a:bodyPr wrap="square">
            <a:spAutoFit/>
          </a:bodyPr>
          <a:lstStyle/>
          <a:p>
            <a:r>
              <a:rPr lang="pl-PL" sz="1400" dirty="0">
                <a:solidFill>
                  <a:srgbClr val="0070C0"/>
                </a:solidFill>
                <a:latin typeface="Calibri" pitchFamily="34" charset="0"/>
              </a:rPr>
              <a:t>W strukturze organizacyjnej sił Armii Krajowej dzielnica Wola stanowiła Obwód III, jego dowódcą był </a:t>
            </a:r>
            <a:r>
              <a:rPr lang="pl-PL" sz="1400" dirty="0" err="1">
                <a:solidFill>
                  <a:srgbClr val="0070C0"/>
                </a:solidFill>
                <a:latin typeface="Calibri" pitchFamily="34" charset="0"/>
              </a:rPr>
              <a:t>ppłk</a:t>
            </a:r>
            <a:r>
              <a:rPr lang="pl-PL" sz="1400" dirty="0">
                <a:solidFill>
                  <a:srgbClr val="0070C0"/>
                </a:solidFill>
                <a:latin typeface="Calibri" pitchFamily="34" charset="0"/>
              </a:rPr>
              <a:t>. Jan Tarnowski </a:t>
            </a:r>
            <a:r>
              <a:rPr lang="pl-PL" sz="1400" dirty="0" err="1">
                <a:solidFill>
                  <a:srgbClr val="0070C0"/>
                </a:solidFill>
                <a:latin typeface="Calibri" pitchFamily="34" charset="0"/>
              </a:rPr>
              <a:t>ps</a:t>
            </a:r>
            <a:r>
              <a:rPr lang="pl-PL" sz="1400" dirty="0">
                <a:solidFill>
                  <a:srgbClr val="0070C0"/>
                </a:solidFill>
                <a:latin typeface="Calibri" pitchFamily="34" charset="0"/>
              </a:rPr>
              <a:t> “Waligóra” i “Lelek”, a stanowisko dowodzenia w przededniu wybuchu powstania znajdowało się przy ulicy Działdowskiej 7. Wola w chwili wybuchu powstania była również siedzibą naczelnych władz wojskowych AK - w fabryce </a:t>
            </a:r>
            <a:r>
              <a:rPr lang="pl-PL" sz="1400" dirty="0" err="1">
                <a:solidFill>
                  <a:srgbClr val="0070C0"/>
                </a:solidFill>
                <a:latin typeface="Calibri" pitchFamily="34" charset="0"/>
              </a:rPr>
              <a:t>Kamlera</a:t>
            </a:r>
            <a:r>
              <a:rPr lang="pl-PL" sz="1400" dirty="0">
                <a:solidFill>
                  <a:srgbClr val="0070C0"/>
                </a:solidFill>
                <a:latin typeface="Calibri" pitchFamily="34" charset="0"/>
              </a:rPr>
              <a:t> przy Dzielnej 72 kwaterowała Komenda Główna AK. Łącznie siły Obwodu Wola liczyły ok. 2600 powstańców uzbrojonych w 2 ckm, 16 </a:t>
            </a:r>
            <a:r>
              <a:rPr lang="pl-PL" sz="1400" dirty="0" err="1">
                <a:solidFill>
                  <a:srgbClr val="0070C0"/>
                </a:solidFill>
                <a:latin typeface="Calibri" pitchFamily="34" charset="0"/>
              </a:rPr>
              <a:t>rkm</a:t>
            </a:r>
            <a:r>
              <a:rPr lang="pl-PL" sz="1400" dirty="0">
                <a:solidFill>
                  <a:srgbClr val="0070C0"/>
                </a:solidFill>
                <a:latin typeface="Calibri" pitchFamily="34" charset="0"/>
              </a:rPr>
              <a:t>, 132 </a:t>
            </a:r>
            <a:r>
              <a:rPr lang="pl-PL" sz="1400" dirty="0" err="1">
                <a:solidFill>
                  <a:srgbClr val="0070C0"/>
                </a:solidFill>
                <a:latin typeface="Calibri" pitchFamily="34" charset="0"/>
              </a:rPr>
              <a:t>kb</a:t>
            </a:r>
            <a:r>
              <a:rPr lang="pl-PL" sz="1400" dirty="0">
                <a:solidFill>
                  <a:srgbClr val="0070C0"/>
                </a:solidFill>
                <a:latin typeface="Calibri" pitchFamily="34" charset="0"/>
              </a:rPr>
              <a:t>, 23 </a:t>
            </a:r>
            <a:r>
              <a:rPr lang="pl-PL" sz="1400" dirty="0" err="1">
                <a:solidFill>
                  <a:srgbClr val="0070C0"/>
                </a:solidFill>
                <a:latin typeface="Calibri" pitchFamily="34" charset="0"/>
              </a:rPr>
              <a:t>pm</a:t>
            </a:r>
            <a:r>
              <a:rPr lang="pl-PL" sz="1400" dirty="0">
                <a:solidFill>
                  <a:srgbClr val="0070C0"/>
                </a:solidFill>
                <a:latin typeface="Calibri" pitchFamily="34" charset="0"/>
              </a:rPr>
              <a:t>, 310 </a:t>
            </a:r>
            <a:r>
              <a:rPr lang="pl-PL" sz="1400" dirty="0" err="1">
                <a:solidFill>
                  <a:srgbClr val="0070C0"/>
                </a:solidFill>
                <a:latin typeface="Calibri" pitchFamily="34" charset="0"/>
              </a:rPr>
              <a:t>pw</a:t>
            </a:r>
            <a:r>
              <a:rPr lang="pl-PL" sz="1400" dirty="0">
                <a:solidFill>
                  <a:srgbClr val="0070C0"/>
                </a:solidFill>
                <a:latin typeface="Calibri" pitchFamily="34" charset="0"/>
              </a:rPr>
              <a:t> i ok. 1000 granatów. Bazę medyczną stanowił szpital przy ul. Płockiej.  Ponad to wzdłuż ul. Okopowej wyznaczone były rejony koncentracji oddziałów podporządkowanych KG AK, m.in. batalionów "Parasol", "Czata", "Zośka", "Pięść", "Miotła" wchodzących w skład zgrupowania ppłk Jana Mazurkiewicza </a:t>
            </a:r>
            <a:r>
              <a:rPr lang="pl-PL" sz="1400" dirty="0" err="1">
                <a:solidFill>
                  <a:srgbClr val="0070C0"/>
                </a:solidFill>
                <a:latin typeface="Calibri" pitchFamily="34" charset="0"/>
              </a:rPr>
              <a:t>ps</a:t>
            </a:r>
            <a:r>
              <a:rPr lang="pl-PL" sz="1400" dirty="0">
                <a:solidFill>
                  <a:srgbClr val="0070C0"/>
                </a:solidFill>
                <a:latin typeface="Calibri" pitchFamily="34" charset="0"/>
              </a:rPr>
              <a:t> "Radosław". Działania powstańcze rozpoczęły się na Woli nieco przed terminem w związku z przypadkową strzelaniną i zagrożeniem właśnie kwatery Komendy Głównej.</a:t>
            </a:r>
            <a:endParaRPr lang="pl-PL" sz="1400" dirty="0"/>
          </a:p>
        </p:txBody>
      </p:sp>
      <p:sp>
        <p:nvSpPr>
          <p:cNvPr id="6" name="Symbol zastępczy numeru slajdu 5"/>
          <p:cNvSpPr>
            <a:spLocks noGrp="1"/>
          </p:cNvSpPr>
          <p:nvPr>
            <p:ph type="sldNum" sz="quarter" idx="12"/>
          </p:nvPr>
        </p:nvSpPr>
        <p:spPr/>
        <p:txBody>
          <a:bodyPr/>
          <a:lstStyle/>
          <a:p>
            <a:fld id="{9A8605FA-1B16-4A49-B64D-CB5430158E29}" type="slidenum">
              <a:rPr lang="pl-PL" smtClean="0"/>
              <a:pPr/>
              <a:t>12</a:t>
            </a:fld>
            <a:endParaRPr lang="pl-PL"/>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ChangeArrowheads="1"/>
          </p:cNvSpPr>
          <p:nvPr/>
        </p:nvSpPr>
        <p:spPr bwMode="auto">
          <a:xfrm>
            <a:off x="971600" y="325443"/>
            <a:ext cx="8172400" cy="63401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pl-PL" sz="1600" dirty="0">
                <a:solidFill>
                  <a:srgbClr val="0070C0"/>
                </a:solidFill>
                <a:latin typeface="Calibri" pitchFamily="34" charset="0"/>
              </a:rPr>
              <a:t>W toku początkowych działań opanowano szereg ważnych obiektów - m.in. cmentarze - ewangelicki, kalwiński, żydowski, fabrykę Pfeiffera i zakłady firmy </a:t>
            </a:r>
            <a:r>
              <a:rPr lang="pl-PL" sz="1600" dirty="0" err="1">
                <a:solidFill>
                  <a:srgbClr val="0070C0"/>
                </a:solidFill>
                <a:latin typeface="Calibri" pitchFamily="34" charset="0"/>
              </a:rPr>
              <a:t>Telefunken</a:t>
            </a:r>
            <a:r>
              <a:rPr lang="pl-PL" sz="1600" dirty="0">
                <a:solidFill>
                  <a:srgbClr val="0070C0"/>
                </a:solidFill>
                <a:latin typeface="Calibri" pitchFamily="34" charset="0"/>
              </a:rPr>
              <a:t>, magazyny mundurowe i żywnościowe na Stawkach, szkołę na Niskiej, w której uwolniono około 100 Żydów, a następnie również obóz koncentracyjny na Gęsiej, gdzie uwolniono 348 więźniów - Żydów. Jednak mimo zbudowania licznych barykad, a potem zażartej ich obrony nie zdołano zabezpieczyć skutecznie ważnych arterii przelotowych Zachód-Wschód, w szczególności ulic Wolskiej i Chłodnej. W pierwszym dniu powstania pewne zdobycze terenowe przypadły również działającym na zapleczu sił obwodu Wola oddziałom zgrupowania “Radosław”, opanowały  one całą północną stronę ul. Okopowej i przylegające do niej kwatery. Plutony batalionu “Parasol” zajęły cmentarz ewangelicki, wspierając bezpośrednio siły obwodu Wola. </a:t>
            </a:r>
          </a:p>
          <a:p>
            <a:pPr lvl="0"/>
            <a:endParaRPr lang="pl-PL" sz="1600" dirty="0">
              <a:solidFill>
                <a:srgbClr val="0070C0"/>
              </a:solidFill>
              <a:latin typeface="Calibri" pitchFamily="34" charset="0"/>
              <a:ea typeface="Times New Roman" pitchFamily="18" charset="0"/>
              <a:cs typeface="Arial" pitchFamily="34" charset="0"/>
            </a:endParaRPr>
          </a:p>
          <a:p>
            <a:pPr lvl="0"/>
            <a:r>
              <a:rPr lang="pl-PL" sz="1600" dirty="0">
                <a:solidFill>
                  <a:srgbClr val="0070C0"/>
                </a:solidFill>
                <a:latin typeface="Calibri" pitchFamily="34" charset="0"/>
                <a:ea typeface="Times New Roman" pitchFamily="18" charset="0"/>
                <a:cs typeface="Arial" pitchFamily="34" charset="0"/>
              </a:rPr>
              <a:t>Początkowo wysunięte pozycje </a:t>
            </a:r>
          </a:p>
          <a:p>
            <a:pPr lvl="0"/>
            <a:r>
              <a:rPr lang="pl-PL" sz="1600" dirty="0">
                <a:solidFill>
                  <a:srgbClr val="0070C0"/>
                </a:solidFill>
                <a:latin typeface="Calibri" pitchFamily="34" charset="0"/>
                <a:ea typeface="Times New Roman" pitchFamily="18" charset="0"/>
                <a:cs typeface="Arial" pitchFamily="34" charset="0"/>
              </a:rPr>
              <a:t>powstańcze zabezpieczały teren </a:t>
            </a:r>
          </a:p>
          <a:p>
            <a:pPr lvl="0"/>
            <a:r>
              <a:rPr lang="pl-PL" sz="1600" dirty="0">
                <a:solidFill>
                  <a:srgbClr val="0070C0"/>
                </a:solidFill>
                <a:latin typeface="Calibri" pitchFamily="34" charset="0"/>
                <a:ea typeface="Times New Roman" pitchFamily="18" charset="0"/>
                <a:cs typeface="Arial" pitchFamily="34" charset="0"/>
              </a:rPr>
              <a:t>dzielnicy od ulicy </a:t>
            </a:r>
            <a:r>
              <a:rPr lang="pl-PL" sz="1600" dirty="0" err="1">
                <a:solidFill>
                  <a:srgbClr val="0070C0"/>
                </a:solidFill>
                <a:latin typeface="Calibri" pitchFamily="34" charset="0"/>
                <a:ea typeface="Times New Roman" pitchFamily="18" charset="0"/>
                <a:cs typeface="Arial" pitchFamily="34" charset="0"/>
              </a:rPr>
              <a:t>Ostroroga</a:t>
            </a:r>
            <a:r>
              <a:rPr lang="pl-PL" sz="1600" dirty="0">
                <a:solidFill>
                  <a:srgbClr val="0070C0"/>
                </a:solidFill>
                <a:latin typeface="Calibri" pitchFamily="34" charset="0"/>
                <a:ea typeface="Times New Roman" pitchFamily="18" charset="0"/>
                <a:cs typeface="Arial" pitchFamily="34" charset="0"/>
              </a:rPr>
              <a:t> i </a:t>
            </a:r>
          </a:p>
          <a:p>
            <a:pPr lvl="0"/>
            <a:r>
              <a:rPr lang="pl-PL" sz="1600" dirty="0">
                <a:solidFill>
                  <a:srgbClr val="0070C0"/>
                </a:solidFill>
                <a:latin typeface="Calibri" pitchFamily="34" charset="0"/>
                <a:ea typeface="Times New Roman" pitchFamily="18" charset="0"/>
                <a:cs typeface="Arial" pitchFamily="34" charset="0"/>
              </a:rPr>
              <a:t>Młynarskiej, a dalej do linii ulicy </a:t>
            </a:r>
          </a:p>
          <a:p>
            <a:pPr lvl="0"/>
            <a:r>
              <a:rPr lang="pl-PL" sz="1600" dirty="0">
                <a:solidFill>
                  <a:srgbClr val="0070C0"/>
                </a:solidFill>
                <a:latin typeface="Calibri" pitchFamily="34" charset="0"/>
                <a:ea typeface="Times New Roman" pitchFamily="18" charset="0"/>
                <a:cs typeface="Arial" pitchFamily="34" charset="0"/>
              </a:rPr>
              <a:t>Działdowskiej. </a:t>
            </a:r>
          </a:p>
          <a:p>
            <a:pPr lvl="0"/>
            <a:r>
              <a:rPr lang="pl-PL" sz="1600" dirty="0">
                <a:solidFill>
                  <a:srgbClr val="0070C0"/>
                </a:solidFill>
                <a:latin typeface="Calibri" pitchFamily="34" charset="0"/>
                <a:ea typeface="Times New Roman" pitchFamily="18" charset="0"/>
                <a:cs typeface="Arial" pitchFamily="34" charset="0"/>
              </a:rPr>
              <a:t>Czołgi nieprzyjaciela </a:t>
            </a:r>
          </a:p>
          <a:p>
            <a:pPr lvl="0"/>
            <a:r>
              <a:rPr lang="pl-PL" sz="1600" dirty="0">
                <a:solidFill>
                  <a:srgbClr val="0070C0"/>
                </a:solidFill>
                <a:latin typeface="Calibri" pitchFamily="34" charset="0"/>
                <a:ea typeface="Times New Roman" pitchFamily="18" charset="0"/>
                <a:cs typeface="Arial" pitchFamily="34" charset="0"/>
              </a:rPr>
              <a:t>docierały jednak w głąb </a:t>
            </a:r>
          </a:p>
          <a:p>
            <a:pPr lvl="0"/>
            <a:r>
              <a:rPr lang="pl-PL" sz="1600" dirty="0">
                <a:solidFill>
                  <a:srgbClr val="0070C0"/>
                </a:solidFill>
                <a:latin typeface="Calibri" pitchFamily="34" charset="0"/>
                <a:ea typeface="Times New Roman" pitchFamily="18" charset="0"/>
                <a:cs typeface="Arial" pitchFamily="34" charset="0"/>
              </a:rPr>
              <a:t>ulic </a:t>
            </a:r>
            <a:r>
              <a:rPr lang="pl-PL" sz="1600" dirty="0" err="1">
                <a:solidFill>
                  <a:srgbClr val="0070C0"/>
                </a:solidFill>
                <a:latin typeface="Calibri" pitchFamily="34" charset="0"/>
                <a:ea typeface="Times New Roman" pitchFamily="18" charset="0"/>
                <a:cs typeface="Arial" pitchFamily="34" charset="0"/>
              </a:rPr>
              <a:t>Górczewskiej</a:t>
            </a:r>
            <a:r>
              <a:rPr lang="pl-PL" sz="1600" dirty="0">
                <a:solidFill>
                  <a:srgbClr val="0070C0"/>
                </a:solidFill>
                <a:latin typeface="Calibri" pitchFamily="34" charset="0"/>
                <a:ea typeface="Times New Roman" pitchFamily="18" charset="0"/>
                <a:cs typeface="Arial" pitchFamily="34" charset="0"/>
              </a:rPr>
              <a:t> i </a:t>
            </a:r>
          </a:p>
          <a:p>
            <a:pPr lvl="0"/>
            <a:r>
              <a:rPr lang="pl-PL" sz="1600" dirty="0">
                <a:solidFill>
                  <a:srgbClr val="0070C0"/>
                </a:solidFill>
                <a:latin typeface="Calibri" pitchFamily="34" charset="0"/>
                <a:ea typeface="Times New Roman" pitchFamily="18" charset="0"/>
                <a:cs typeface="Arial" pitchFamily="34" charset="0"/>
              </a:rPr>
              <a:t>Wolskiej. Na trwale weszła </a:t>
            </a:r>
          </a:p>
          <a:p>
            <a:pPr lvl="0"/>
            <a:r>
              <a:rPr lang="pl-PL" sz="1600" dirty="0">
                <a:solidFill>
                  <a:srgbClr val="0070C0"/>
                </a:solidFill>
                <a:latin typeface="Calibri" pitchFamily="34" charset="0"/>
                <a:ea typeface="Times New Roman" pitchFamily="18" charset="0"/>
                <a:cs typeface="Arial" pitchFamily="34" charset="0"/>
              </a:rPr>
              <a:t>do legendy walczącej stolicy </a:t>
            </a:r>
          </a:p>
          <a:p>
            <a:pPr lvl="0"/>
            <a:r>
              <a:rPr lang="pl-PL" sz="1600" dirty="0">
                <a:solidFill>
                  <a:srgbClr val="0070C0"/>
                </a:solidFill>
                <a:latin typeface="Calibri" pitchFamily="34" charset="0"/>
                <a:ea typeface="Times New Roman" pitchFamily="18" charset="0"/>
                <a:cs typeface="Arial" pitchFamily="34" charset="0"/>
              </a:rPr>
              <a:t>obrona tzw. Pałacu </a:t>
            </a:r>
            <a:r>
              <a:rPr lang="pl-PL" sz="1600" dirty="0" err="1">
                <a:solidFill>
                  <a:srgbClr val="0070C0"/>
                </a:solidFill>
                <a:latin typeface="Calibri" pitchFamily="34" charset="0"/>
                <a:ea typeface="Times New Roman" pitchFamily="18" charset="0"/>
                <a:cs typeface="Arial" pitchFamily="34" charset="0"/>
              </a:rPr>
              <a:t>Michlera</a:t>
            </a:r>
            <a:r>
              <a:rPr lang="pl-PL" sz="1600" dirty="0">
                <a:solidFill>
                  <a:srgbClr val="0070C0"/>
                </a:solidFill>
                <a:latin typeface="Calibri" pitchFamily="34" charset="0"/>
                <a:ea typeface="Times New Roman" pitchFamily="18" charset="0"/>
                <a:cs typeface="Arial" pitchFamily="34" charset="0"/>
              </a:rPr>
              <a:t> </a:t>
            </a:r>
          </a:p>
          <a:p>
            <a:pPr lvl="0"/>
            <a:r>
              <a:rPr lang="pl-PL" sz="1600" dirty="0">
                <a:solidFill>
                  <a:srgbClr val="0070C0"/>
                </a:solidFill>
                <a:latin typeface="Calibri" pitchFamily="34" charset="0"/>
                <a:ea typeface="Times New Roman" pitchFamily="18" charset="0"/>
                <a:cs typeface="Arial" pitchFamily="34" charset="0"/>
              </a:rPr>
              <a:t>przy Wolskiej 40. </a:t>
            </a:r>
            <a:endParaRPr lang="pl-PL" sz="1600" dirty="0">
              <a:solidFill>
                <a:srgbClr val="0070C0"/>
              </a:solidFill>
              <a:latin typeface="Calibri" pitchFamily="34" charset="0"/>
              <a:cs typeface="Arial" pitchFamily="34" charset="0"/>
            </a:endParaRPr>
          </a:p>
          <a:p>
            <a:endParaRPr lang="pl-PL" dirty="0">
              <a:solidFill>
                <a:srgbClr val="0070C0"/>
              </a:solidFill>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pl-PL" sz="2000" b="0" i="0" strike="noStrike" cap="none" normalizeH="0" baseline="0" dirty="0">
              <a:ln>
                <a:noFill/>
              </a:ln>
              <a:solidFill>
                <a:srgbClr val="0070C0"/>
              </a:solidFill>
              <a:effectLst/>
              <a:latin typeface="Arial" pitchFamily="34" charset="0"/>
              <a:cs typeface="Arial" pitchFamily="34" charset="0"/>
            </a:endParaRPr>
          </a:p>
        </p:txBody>
      </p:sp>
      <p:pic>
        <p:nvPicPr>
          <p:cNvPr id="23553" name="Picture 1" descr="wola_barykada"/>
          <p:cNvPicPr>
            <a:picLocks noChangeAspect="1" noChangeArrowheads="1"/>
          </p:cNvPicPr>
          <p:nvPr/>
        </p:nvPicPr>
        <p:blipFill>
          <a:blip r:embed="rId2" cstate="print"/>
          <a:srcRect/>
          <a:stretch>
            <a:fillRect/>
          </a:stretch>
        </p:blipFill>
        <p:spPr bwMode="auto">
          <a:xfrm>
            <a:off x="4355976" y="3573016"/>
            <a:ext cx="4616202" cy="3086100"/>
          </a:xfrm>
          <a:prstGeom prst="rect">
            <a:avLst/>
          </a:prstGeom>
          <a:noFill/>
          <a:ln w="9525">
            <a:noFill/>
            <a:miter lim="800000"/>
            <a:headEnd/>
            <a:tailEnd/>
          </a:ln>
        </p:spPr>
      </p:pic>
      <p:sp>
        <p:nvSpPr>
          <p:cNvPr id="6" name="Prostokąt 5"/>
          <p:cNvSpPr/>
          <p:nvPr/>
        </p:nvSpPr>
        <p:spPr>
          <a:xfrm>
            <a:off x="1906776" y="6381328"/>
            <a:ext cx="2398349" cy="307777"/>
          </a:xfrm>
          <a:prstGeom prst="rect">
            <a:avLst/>
          </a:prstGeom>
        </p:spPr>
        <p:txBody>
          <a:bodyPr wrap="none">
            <a:spAutoFit/>
          </a:bodyPr>
          <a:lstStyle/>
          <a:p>
            <a:pPr lvl="0" algn="ctr" fontAlgn="base">
              <a:spcBef>
                <a:spcPct val="0"/>
              </a:spcBef>
              <a:spcAft>
                <a:spcPct val="0"/>
              </a:spcAft>
            </a:pPr>
            <a:r>
              <a:rPr lang="pl-PL" sz="1400" b="1" dirty="0">
                <a:solidFill>
                  <a:srgbClr val="0070C0"/>
                </a:solidFill>
                <a:latin typeface="Arial" pitchFamily="34" charset="0"/>
                <a:ea typeface="Times New Roman" pitchFamily="18" charset="0"/>
                <a:cs typeface="Arial" pitchFamily="34" charset="0"/>
              </a:rPr>
              <a:t>Budowa barykady na Woli</a:t>
            </a:r>
            <a:endParaRPr lang="pl-PL" sz="1400" b="1" dirty="0">
              <a:solidFill>
                <a:srgbClr val="0070C0"/>
              </a:solidFill>
              <a:latin typeface="Arial" pitchFamily="34" charset="0"/>
              <a:cs typeface="Arial" pitchFamily="34" charset="0"/>
            </a:endParaRPr>
          </a:p>
        </p:txBody>
      </p:sp>
      <p:sp>
        <p:nvSpPr>
          <p:cNvPr id="7" name="Symbol zastępczy numeru slajdu 6"/>
          <p:cNvSpPr>
            <a:spLocks noGrp="1"/>
          </p:cNvSpPr>
          <p:nvPr>
            <p:ph type="sldNum" sz="quarter" idx="12"/>
          </p:nvPr>
        </p:nvSpPr>
        <p:spPr/>
        <p:txBody>
          <a:bodyPr/>
          <a:lstStyle/>
          <a:p>
            <a:fld id="{9A8605FA-1B16-4A49-B64D-CB5430158E29}" type="slidenum">
              <a:rPr lang="pl-PL" smtClean="0"/>
              <a:pPr/>
              <a:t>13</a:t>
            </a:fld>
            <a:endParaRPr lang="pl-PL"/>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ChangeArrowheads="1"/>
          </p:cNvSpPr>
          <p:nvPr/>
        </p:nvSpPr>
        <p:spPr bwMode="auto">
          <a:xfrm>
            <a:off x="1115616" y="648849"/>
            <a:ext cx="7416824"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pl-PL" dirty="0">
                <a:solidFill>
                  <a:srgbClr val="0070C0"/>
                </a:solidFill>
                <a:latin typeface="Calibri" pitchFamily="34" charset="0"/>
              </a:rPr>
              <a:t>4 sierpnia Niemcy wprowadzili po raz pierwszy do akcji przeciw powstaniu lotnictwo nurkujące, które dotkliwie zbombardowało ulice - Wolską, </a:t>
            </a:r>
            <a:r>
              <a:rPr lang="pl-PL" dirty="0" err="1">
                <a:solidFill>
                  <a:srgbClr val="0070C0"/>
                </a:solidFill>
                <a:latin typeface="Calibri" pitchFamily="34" charset="0"/>
              </a:rPr>
              <a:t>Górczewską</a:t>
            </a:r>
            <a:r>
              <a:rPr lang="pl-PL" dirty="0">
                <a:solidFill>
                  <a:srgbClr val="0070C0"/>
                </a:solidFill>
                <a:latin typeface="Calibri" pitchFamily="34" charset="0"/>
              </a:rPr>
              <a:t> i Młynarską. Począwszy od rana 5 sierpnia siły odsieczy niemieckiej pod dowództwem </a:t>
            </a:r>
            <a:r>
              <a:rPr lang="pl-PL" dirty="0" err="1">
                <a:solidFill>
                  <a:srgbClr val="0070C0"/>
                </a:solidFill>
                <a:latin typeface="Calibri" pitchFamily="34" charset="0"/>
              </a:rPr>
              <a:t>Gruppenfuhrera</a:t>
            </a:r>
            <a:r>
              <a:rPr lang="pl-PL" dirty="0">
                <a:solidFill>
                  <a:srgbClr val="0070C0"/>
                </a:solidFill>
                <a:latin typeface="Calibri" pitchFamily="34" charset="0"/>
              </a:rPr>
              <a:t> Heinricha </a:t>
            </a:r>
            <a:r>
              <a:rPr lang="pl-PL" dirty="0" err="1">
                <a:solidFill>
                  <a:srgbClr val="0070C0"/>
                </a:solidFill>
                <a:latin typeface="Calibri" pitchFamily="34" charset="0"/>
              </a:rPr>
              <a:t>Reinefartha</a:t>
            </a:r>
            <a:r>
              <a:rPr lang="pl-PL" dirty="0">
                <a:solidFill>
                  <a:srgbClr val="0070C0"/>
                </a:solidFill>
                <a:latin typeface="Calibri" pitchFamily="34" charset="0"/>
              </a:rPr>
              <a:t> natarły ulicami Siedmiogrodzką, Kalinki, Wolską, </a:t>
            </a:r>
            <a:r>
              <a:rPr lang="pl-PL" dirty="0" err="1">
                <a:solidFill>
                  <a:srgbClr val="0070C0"/>
                </a:solidFill>
                <a:latin typeface="Calibri" pitchFamily="34" charset="0"/>
              </a:rPr>
              <a:t>Górczewską</a:t>
            </a:r>
            <a:r>
              <a:rPr lang="pl-PL" dirty="0">
                <a:solidFill>
                  <a:srgbClr val="0070C0"/>
                </a:solidFill>
                <a:latin typeface="Calibri" pitchFamily="34" charset="0"/>
              </a:rPr>
              <a:t>, Żytnią i Długosza w głąb dzielnicy, dokonując systematycznych pogromów ludności cywilnej i paląc budynki.</a:t>
            </a:r>
            <a:br>
              <a:rPr lang="pl-PL" dirty="0">
                <a:solidFill>
                  <a:srgbClr val="0070C0"/>
                </a:solidFill>
                <a:latin typeface="Calibri" pitchFamily="34" charset="0"/>
              </a:rPr>
            </a:br>
            <a:r>
              <a:rPr lang="pl-PL" dirty="0">
                <a:solidFill>
                  <a:srgbClr val="0070C0"/>
                </a:solidFill>
                <a:latin typeface="Calibri" pitchFamily="34" charset="0"/>
              </a:rPr>
              <a:t>                                              </a:t>
            </a:r>
          </a:p>
          <a:p>
            <a:r>
              <a:rPr lang="pl-PL" dirty="0">
                <a:solidFill>
                  <a:srgbClr val="0070C0"/>
                </a:solidFill>
                <a:latin typeface="Calibri" pitchFamily="34" charset="0"/>
              </a:rPr>
              <a:t>Ich apogeum stanowił dzień 5 sierpnia. Dokonano wówczas, pod dowództwem </a:t>
            </a:r>
            <a:r>
              <a:rPr lang="pl-PL" dirty="0" err="1">
                <a:solidFill>
                  <a:srgbClr val="0070C0"/>
                </a:solidFill>
                <a:latin typeface="Calibri" pitchFamily="34" charset="0"/>
              </a:rPr>
              <a:t>Reinefartha</a:t>
            </a:r>
            <a:r>
              <a:rPr lang="pl-PL" dirty="0">
                <a:solidFill>
                  <a:srgbClr val="0070C0"/>
                </a:solidFill>
                <a:latin typeface="Calibri" pitchFamily="34" charset="0"/>
              </a:rPr>
              <a:t>, masowej rzezi ludności Woli. Szczególnym okrucieństwem wykazały się brygady SS - </a:t>
            </a:r>
            <a:r>
              <a:rPr lang="pl-PL" dirty="0" err="1">
                <a:solidFill>
                  <a:srgbClr val="0070C0"/>
                </a:solidFill>
                <a:latin typeface="Calibri" pitchFamily="34" charset="0"/>
              </a:rPr>
              <a:t>Sonderbataillon</a:t>
            </a:r>
            <a:r>
              <a:rPr lang="pl-PL" dirty="0">
                <a:solidFill>
                  <a:srgbClr val="0070C0"/>
                </a:solidFill>
                <a:latin typeface="Calibri" pitchFamily="34" charset="0"/>
              </a:rPr>
              <a:t> </a:t>
            </a:r>
            <a:r>
              <a:rPr lang="pl-PL" dirty="0" err="1">
                <a:solidFill>
                  <a:srgbClr val="0070C0"/>
                </a:solidFill>
                <a:latin typeface="Calibri" pitchFamily="34" charset="0"/>
              </a:rPr>
              <a:t>Dirlewanger</a:t>
            </a:r>
            <a:r>
              <a:rPr lang="pl-PL" dirty="0">
                <a:solidFill>
                  <a:srgbClr val="0070C0"/>
                </a:solidFill>
                <a:latin typeface="Calibri" pitchFamily="34" charset="0"/>
              </a:rPr>
              <a:t> i RONA. Rozstrzeliwano, a niekiedy zarzynano </a:t>
            </a:r>
            <a:r>
              <a:rPr lang="pl-PL" dirty="0" err="1">
                <a:solidFill>
                  <a:srgbClr val="0070C0"/>
                </a:solidFill>
                <a:latin typeface="Calibri" pitchFamily="34" charset="0"/>
              </a:rPr>
              <a:t>lub</a:t>
            </a:r>
            <a:r>
              <a:rPr lang="pl-PL" dirty="0">
                <a:solidFill>
                  <a:srgbClr val="0070C0"/>
                </a:solidFill>
                <a:latin typeface="Calibri" pitchFamily="34" charset="0"/>
              </a:rPr>
              <a:t> żywcem palono wszystkich schwytanych bez względu na wiek i płeć, stosownie do rozkazu </a:t>
            </a:r>
            <a:r>
              <a:rPr lang="pl-PL" dirty="0" err="1">
                <a:solidFill>
                  <a:srgbClr val="0070C0"/>
                </a:solidFill>
                <a:latin typeface="Calibri" pitchFamily="34" charset="0"/>
              </a:rPr>
              <a:t>Reichsfuhrera</a:t>
            </a:r>
            <a:r>
              <a:rPr lang="pl-PL" dirty="0">
                <a:solidFill>
                  <a:srgbClr val="0070C0"/>
                </a:solidFill>
                <a:latin typeface="Calibri" pitchFamily="34" charset="0"/>
              </a:rPr>
              <a:t> SS  Himmlera: „Każdego mieszkańca należy zabić, nie wolno brać </a:t>
            </a:r>
            <a:r>
              <a:rPr lang="pl-PL" dirty="0" err="1">
                <a:solidFill>
                  <a:srgbClr val="0070C0"/>
                </a:solidFill>
                <a:latin typeface="Calibri" pitchFamily="34" charset="0"/>
              </a:rPr>
              <a:t>brać</a:t>
            </a:r>
            <a:r>
              <a:rPr lang="pl-PL" dirty="0">
                <a:solidFill>
                  <a:srgbClr val="0070C0"/>
                </a:solidFill>
                <a:latin typeface="Calibri" pitchFamily="34" charset="0"/>
              </a:rPr>
              <a:t> żadnych jeńców." Nie oszczędzono kobiet w ciąży, pacjentów szpitali, księży. Tylko nieliczni przetrwali tę potworną rzeź. Jedną z takich  osób była Wanda </a:t>
            </a:r>
            <a:r>
              <a:rPr lang="pl-PL" dirty="0" err="1">
                <a:solidFill>
                  <a:srgbClr val="0070C0"/>
                </a:solidFill>
                <a:latin typeface="Calibri" pitchFamily="34" charset="0"/>
              </a:rPr>
              <a:t>Lurie</a:t>
            </a:r>
            <a:r>
              <a:rPr lang="pl-PL" dirty="0">
                <a:solidFill>
                  <a:srgbClr val="0070C0"/>
                </a:solidFill>
                <a:latin typeface="Calibri" pitchFamily="34" charset="0"/>
              </a:rPr>
              <a:t>, mieszkanka ulicy Wawelberga.  Była w ostatnim miesiącu ciąży, gdy poprowadzono ją wraz z trójką własnych dzieci i innymi mieszkańcami na egzekucję. Przeżyła leżąc kilka dni przygnieciona zwłokami rozstrzelanych.</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pl-PL" b="0" i="0" strike="noStrike" cap="none" normalizeH="0" baseline="0" dirty="0">
              <a:ln>
                <a:noFill/>
              </a:ln>
              <a:solidFill>
                <a:srgbClr val="0070C0"/>
              </a:solidFill>
              <a:effectLst/>
              <a:latin typeface="Calibri" pitchFamily="34" charset="0"/>
              <a:cs typeface="Arial" pitchFamily="34" charset="0"/>
            </a:endParaRPr>
          </a:p>
        </p:txBody>
      </p:sp>
      <p:sp>
        <p:nvSpPr>
          <p:cNvPr id="3" name="Symbol zastępczy numeru slajdu 2"/>
          <p:cNvSpPr>
            <a:spLocks noGrp="1"/>
          </p:cNvSpPr>
          <p:nvPr>
            <p:ph type="sldNum" sz="quarter" idx="12"/>
          </p:nvPr>
        </p:nvSpPr>
        <p:spPr/>
        <p:txBody>
          <a:bodyPr/>
          <a:lstStyle/>
          <a:p>
            <a:fld id="{9A8605FA-1B16-4A49-B64D-CB5430158E29}" type="slidenum">
              <a:rPr lang="pl-PL" smtClean="0"/>
              <a:pPr/>
              <a:t>14</a:t>
            </a:fld>
            <a:endParaRPr lang="pl-PL"/>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ChangeArrowheads="1"/>
          </p:cNvSpPr>
          <p:nvPr/>
        </p:nvSpPr>
        <p:spPr bwMode="auto">
          <a:xfrm>
            <a:off x="971600" y="276998"/>
            <a:ext cx="8172400" cy="37240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pl-PL" dirty="0">
                <a:solidFill>
                  <a:srgbClr val="0070C0"/>
                </a:solidFill>
                <a:latin typeface="Calibri" pitchFamily="34" charset="0"/>
              </a:rPr>
              <a:t>Podczas walk Niemcy dobijali rannych powstańców , jeńców rozstrzeliwali. 6 sierpnia oddziały niemieckie, wraz ze słynącą z wyjątkowego sadyzmu brygadą dowodzoną przez </a:t>
            </a:r>
            <a:r>
              <a:rPr lang="pl-PL" dirty="0" err="1">
                <a:solidFill>
                  <a:srgbClr val="0070C0"/>
                </a:solidFill>
                <a:latin typeface="Calibri" pitchFamily="34" charset="0"/>
              </a:rPr>
              <a:t>Dirlewangera</a:t>
            </a:r>
            <a:r>
              <a:rPr lang="pl-PL" dirty="0">
                <a:solidFill>
                  <a:srgbClr val="0070C0"/>
                </a:solidFill>
                <a:latin typeface="Calibri" pitchFamily="34" charset="0"/>
              </a:rPr>
              <a:t>, dotarły ulicami Chłodną, Ogrodową poprzez Hale Mirowskie i plac Żelaznej Bramy do pałacu </a:t>
            </a:r>
            <a:r>
              <a:rPr lang="pl-PL" dirty="0" err="1">
                <a:solidFill>
                  <a:srgbClr val="0070C0"/>
                </a:solidFill>
                <a:latin typeface="Calibri" pitchFamily="34" charset="0"/>
              </a:rPr>
              <a:t>Brühla</a:t>
            </a:r>
            <a:r>
              <a:rPr lang="pl-PL" dirty="0">
                <a:solidFill>
                  <a:srgbClr val="0070C0"/>
                </a:solidFill>
                <a:latin typeface="Calibri" pitchFamily="34" charset="0"/>
              </a:rPr>
              <a:t>, w którym znajdowali się między innymi gubernator dystryktu warszawskiego Fischer i pałacu Saskiego, w którym przebywał dowódca garnizonu warszawskiego gen </a:t>
            </a:r>
            <a:r>
              <a:rPr lang="pl-PL" dirty="0" err="1">
                <a:solidFill>
                  <a:srgbClr val="0070C0"/>
                </a:solidFill>
                <a:latin typeface="Calibri" pitchFamily="34" charset="0"/>
              </a:rPr>
              <a:t>Stahel</a:t>
            </a:r>
            <a:r>
              <a:rPr lang="pl-PL" dirty="0">
                <a:solidFill>
                  <a:srgbClr val="0070C0"/>
                </a:solidFill>
                <a:latin typeface="Calibri" pitchFamily="34" charset="0"/>
              </a:rPr>
              <a:t>. W dniach 7 i 8 sierpnia siły niemieckie umocniły się ostatecznie wzdłuż głównych arterii przelotowych Woli i ich przecznic, a w dniach między 8 a 12 sierpnia - po bardzo zaciętych walkach - opanowały rejon cmentarzy oraz części getta rozciągający się pomiędzy Wolą a ulicą Nalewki.</a:t>
            </a:r>
            <a:br>
              <a:rPr lang="pl-PL" dirty="0">
                <a:solidFill>
                  <a:srgbClr val="0070C0"/>
                </a:solidFill>
                <a:latin typeface="Calibri" pitchFamily="34" charset="0"/>
              </a:rPr>
            </a:br>
            <a:r>
              <a:rPr lang="pl-PL" dirty="0">
                <a:solidFill>
                  <a:srgbClr val="0070C0"/>
                </a:solidFill>
                <a:latin typeface="Calibri" pitchFamily="34" charset="0"/>
              </a:rPr>
              <a:t>Wobec rosnącej przewagi wroga 12 sierpnia 1944 roku praktycznie cały obszar Woli znalazł się w rękach niemieckich, rozpoczyna się ostatni etap gehenny ludności cywilnej. Łącznie wymordowano ok. 50 tysięcy mieszkańców Woli.</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pl-PL" sz="2000" b="0" i="0" strike="noStrike" cap="none" normalizeH="0" baseline="0" dirty="0">
              <a:ln>
                <a:noFill/>
              </a:ln>
              <a:solidFill>
                <a:srgbClr val="0070C0"/>
              </a:solidFill>
              <a:effectLst/>
              <a:latin typeface="Arial" pitchFamily="34" charset="0"/>
              <a:cs typeface="Arial" pitchFamily="34" charset="0"/>
            </a:endParaRPr>
          </a:p>
        </p:txBody>
      </p:sp>
      <p:pic>
        <p:nvPicPr>
          <p:cNvPr id="21505" name="Picture 1" descr="http://www.warszawska-wola.strefa.pl/historia/kosc_boromeusza1.jpeg"/>
          <p:cNvPicPr>
            <a:picLocks noChangeAspect="1" noChangeArrowheads="1"/>
          </p:cNvPicPr>
          <p:nvPr/>
        </p:nvPicPr>
        <p:blipFill>
          <a:blip r:embed="rId2" r:link="rId3" cstate="print"/>
          <a:srcRect/>
          <a:stretch>
            <a:fillRect/>
          </a:stretch>
        </p:blipFill>
        <p:spPr bwMode="auto">
          <a:xfrm>
            <a:off x="1187624" y="4005064"/>
            <a:ext cx="3096344" cy="2410544"/>
          </a:xfrm>
          <a:prstGeom prst="rect">
            <a:avLst/>
          </a:prstGeom>
          <a:noFill/>
          <a:ln w="9525">
            <a:noFill/>
            <a:miter lim="800000"/>
            <a:headEnd/>
            <a:tailEnd/>
          </a:ln>
        </p:spPr>
      </p:pic>
      <p:sp>
        <p:nvSpPr>
          <p:cNvPr id="21507" name="Rectangle 3"/>
          <p:cNvSpPr>
            <a:spLocks noChangeArrowheads="1"/>
          </p:cNvSpPr>
          <p:nvPr/>
        </p:nvSpPr>
        <p:spPr bwMode="auto">
          <a:xfrm>
            <a:off x="899592" y="6449325"/>
            <a:ext cx="8244408"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l-PL" sz="1200" b="1" i="0" u="none" strike="noStrike" cap="none" normalizeH="0" baseline="0" dirty="0">
                <a:ln>
                  <a:noFill/>
                </a:ln>
                <a:solidFill>
                  <a:srgbClr val="0070C0"/>
                </a:solidFill>
                <a:effectLst/>
                <a:latin typeface="Calibri" pitchFamily="34" charset="0"/>
                <a:ea typeface="Times New Roman" pitchFamily="18" charset="0"/>
                <a:cs typeface="Arial" pitchFamily="34" charset="0"/>
              </a:rPr>
              <a:t>	Barykada na ul. Chłodnej</a:t>
            </a:r>
            <a:r>
              <a:rPr kumimoji="0" lang="pl-PL" sz="1200" b="0" i="0" u="none" strike="noStrike" cap="none" normalizeH="0" baseline="0" dirty="0">
                <a:ln>
                  <a:noFill/>
                </a:ln>
                <a:solidFill>
                  <a:srgbClr val="050505"/>
                </a:solidFill>
                <a:effectLst/>
                <a:latin typeface="Calibri" pitchFamily="34" charset="0"/>
                <a:ea typeface="Times New Roman" pitchFamily="18" charset="0"/>
                <a:cs typeface="Arial" pitchFamily="34" charset="0"/>
              </a:rPr>
              <a:t>	                     		</a:t>
            </a:r>
            <a:r>
              <a:rPr kumimoji="0" lang="pl-PL" sz="1200" b="1" i="0" u="none" strike="noStrike" cap="none" normalizeH="0" baseline="0" dirty="0">
                <a:ln>
                  <a:noFill/>
                </a:ln>
                <a:solidFill>
                  <a:srgbClr val="0070C0"/>
                </a:solidFill>
                <a:effectLst/>
                <a:latin typeface="Calibri" pitchFamily="34" charset="0"/>
                <a:ea typeface="Times New Roman" pitchFamily="18" charset="0"/>
                <a:cs typeface="Arial" pitchFamily="34" charset="0"/>
              </a:rPr>
              <a:t>Barykada u zbiegu ulic Złotej i Żelaznej.</a:t>
            </a:r>
            <a:endParaRPr kumimoji="0" lang="pl-PL" sz="1200" b="1" i="0" u="none" strike="noStrike" cap="none" normalizeH="0" baseline="0" dirty="0">
              <a:ln>
                <a:noFill/>
              </a:ln>
              <a:solidFill>
                <a:srgbClr val="0070C0"/>
              </a:solidFill>
              <a:effectLst/>
              <a:latin typeface="Calibri" pitchFamily="34" charset="0"/>
              <a:cs typeface="Arial" pitchFamily="34" charset="0"/>
            </a:endParaRPr>
          </a:p>
        </p:txBody>
      </p:sp>
      <p:sp>
        <p:nvSpPr>
          <p:cNvPr id="6" name="Symbol zastępczy numeru slajdu 5"/>
          <p:cNvSpPr>
            <a:spLocks noGrp="1"/>
          </p:cNvSpPr>
          <p:nvPr>
            <p:ph type="sldNum" sz="quarter" idx="12"/>
          </p:nvPr>
        </p:nvSpPr>
        <p:spPr/>
        <p:txBody>
          <a:bodyPr/>
          <a:lstStyle/>
          <a:p>
            <a:fld id="{9A8605FA-1B16-4A49-B64D-CB5430158E29}" type="slidenum">
              <a:rPr lang="pl-PL" smtClean="0"/>
              <a:pPr/>
              <a:t>15</a:t>
            </a:fld>
            <a:endParaRPr lang="pl-PL"/>
          </a:p>
        </p:txBody>
      </p:sp>
      <p:pic>
        <p:nvPicPr>
          <p:cNvPr id="1026" name="Picture 2" descr="zlota_zelazna"/>
          <p:cNvPicPr>
            <a:picLocks noChangeAspect="1" noChangeArrowheads="1"/>
          </p:cNvPicPr>
          <p:nvPr/>
        </p:nvPicPr>
        <p:blipFill>
          <a:blip r:embed="rId4" cstate="print"/>
          <a:srcRect/>
          <a:stretch>
            <a:fillRect/>
          </a:stretch>
        </p:blipFill>
        <p:spPr bwMode="auto">
          <a:xfrm>
            <a:off x="5148064" y="4005064"/>
            <a:ext cx="3312368" cy="238316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ChangeArrowheads="1"/>
          </p:cNvSpPr>
          <p:nvPr/>
        </p:nvSpPr>
        <p:spPr bwMode="auto">
          <a:xfrm>
            <a:off x="1115616" y="0"/>
            <a:ext cx="7416824" cy="54784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kumimoji="0" lang="pl-PL" sz="2000" b="1" i="0" strike="noStrike" cap="none" normalizeH="0" baseline="0" dirty="0">
                <a:ln>
                  <a:noFill/>
                </a:ln>
                <a:solidFill>
                  <a:schemeClr val="accent5">
                    <a:lumMod val="60000"/>
                    <a:lumOff val="40000"/>
                  </a:schemeClr>
                </a:solidFill>
                <a:effectLst/>
                <a:latin typeface="Calibri" pitchFamily="34" charset="0"/>
                <a:ea typeface="Times New Roman" pitchFamily="18" charset="0"/>
                <a:cs typeface="Arial" pitchFamily="34" charset="0"/>
              </a:rPr>
              <a:t>Obwód IV</a:t>
            </a:r>
            <a:r>
              <a:rPr kumimoji="0" lang="pl-PL" sz="2000" b="1" i="0" strike="noStrike" cap="none" normalizeH="0" dirty="0">
                <a:ln>
                  <a:noFill/>
                </a:ln>
                <a:solidFill>
                  <a:schemeClr val="accent5">
                    <a:lumMod val="60000"/>
                    <a:lumOff val="40000"/>
                  </a:schemeClr>
                </a:solidFill>
                <a:effectLst/>
                <a:latin typeface="Calibri" pitchFamily="34" charset="0"/>
                <a:ea typeface="Times New Roman" pitchFamily="18" charset="0"/>
                <a:cs typeface="Arial" pitchFamily="34" charset="0"/>
              </a:rPr>
              <a:t> -</a:t>
            </a:r>
            <a:r>
              <a:rPr lang="pl-PL" sz="2000" dirty="0"/>
              <a:t> </a:t>
            </a:r>
            <a:r>
              <a:rPr lang="pl-PL" sz="2000" b="1" dirty="0">
                <a:solidFill>
                  <a:schemeClr val="accent5">
                    <a:lumMod val="60000"/>
                    <a:lumOff val="40000"/>
                  </a:schemeClr>
                </a:solidFill>
                <a:latin typeface="Calibri" pitchFamily="34" charset="0"/>
                <a:ea typeface="Times New Roman" pitchFamily="18" charset="0"/>
                <a:cs typeface="Arial" pitchFamily="34" charset="0"/>
              </a:rPr>
              <a:t>Ochota</a:t>
            </a:r>
          </a:p>
          <a:p>
            <a:r>
              <a:rPr lang="pl-PL" sz="2000" dirty="0"/>
              <a:t> </a:t>
            </a:r>
          </a:p>
          <a:p>
            <a:r>
              <a:rPr lang="pl-PL" dirty="0">
                <a:solidFill>
                  <a:srgbClr val="0070C0"/>
                </a:solidFill>
                <a:latin typeface="Calibri" pitchFamily="34" charset="0"/>
              </a:rPr>
              <a:t>W przeddzień wybuchu powstania warszawskiego stan liczbowy obwodu wynosił ok. 1500 żołnierzy. W skład obwodu wchodziła też Wojskowa Służba Kobiet ok. 400 osób w oddziałach sanitarnych i łączności. W chwili rozpoczęcia powstania warszawskiego IV Obwodem Ochota AK dowodził ppłk Mieczysław Kazimierz Sokołowski ps."</a:t>
            </a:r>
            <a:r>
              <a:rPr lang="pl-PL" dirty="0" err="1">
                <a:solidFill>
                  <a:srgbClr val="0070C0"/>
                </a:solidFill>
                <a:latin typeface="Calibri" pitchFamily="34" charset="0"/>
              </a:rPr>
              <a:t>Grzymała","Ojciec","Pomian</a:t>
            </a:r>
            <a:r>
              <a:rPr lang="pl-PL" dirty="0">
                <a:solidFill>
                  <a:srgbClr val="0070C0"/>
                </a:solidFill>
                <a:latin typeface="Calibri" pitchFamily="34" charset="0"/>
              </a:rPr>
              <a:t>". "Unikat".</a:t>
            </a:r>
            <a:br>
              <a:rPr lang="pl-PL" dirty="0">
                <a:solidFill>
                  <a:srgbClr val="0070C0"/>
                </a:solidFill>
                <a:latin typeface="Calibri" pitchFamily="34" charset="0"/>
              </a:rPr>
            </a:br>
            <a:r>
              <a:rPr lang="pl-PL" dirty="0">
                <a:solidFill>
                  <a:srgbClr val="0070C0"/>
                </a:solidFill>
                <a:latin typeface="Calibri" pitchFamily="34" charset="0"/>
              </a:rPr>
              <a:t>Działania Konspiracyjne na Ochocie rozpoczęły się w końcu 1939. Organizował je, w ramach Służby Zwycięstwu Polski, por. Zygmunt </a:t>
            </a:r>
            <a:r>
              <a:rPr lang="pl-PL" dirty="0" err="1">
                <a:solidFill>
                  <a:srgbClr val="0070C0"/>
                </a:solidFill>
                <a:latin typeface="Calibri" pitchFamily="34" charset="0"/>
              </a:rPr>
              <a:t>Żółtkowski</a:t>
            </a:r>
            <a:r>
              <a:rPr lang="pl-PL" dirty="0">
                <a:solidFill>
                  <a:srgbClr val="0070C0"/>
                </a:solidFill>
                <a:latin typeface="Calibri" pitchFamily="34" charset="0"/>
              </a:rPr>
              <a:t> „Odwet”.</a:t>
            </a:r>
          </a:p>
          <a:p>
            <a:r>
              <a:rPr lang="pl-PL" dirty="0">
                <a:solidFill>
                  <a:srgbClr val="0070C0"/>
                </a:solidFill>
                <a:latin typeface="Calibri" pitchFamily="34" charset="0"/>
              </a:rPr>
              <a:t>Pierwsze jednostki liniowe zaczęto formować w maju i czerwcu 1940. Utworzono 2 plutony liczące po ok. 30 ludzi. Dowództwo 1. objął ppor. Witold </a:t>
            </a:r>
            <a:r>
              <a:rPr lang="pl-PL" dirty="0" err="1">
                <a:solidFill>
                  <a:srgbClr val="0070C0"/>
                </a:solidFill>
                <a:latin typeface="Calibri" pitchFamily="34" charset="0"/>
              </a:rPr>
              <a:t>Daab</a:t>
            </a:r>
            <a:r>
              <a:rPr lang="pl-PL" dirty="0">
                <a:solidFill>
                  <a:srgbClr val="0070C0"/>
                </a:solidFill>
                <a:latin typeface="Calibri" pitchFamily="34" charset="0"/>
              </a:rPr>
              <a:t> "Stefan", a 2. ppor. Stanisław </a:t>
            </a:r>
            <a:r>
              <a:rPr lang="pl-PL" dirty="0" err="1">
                <a:solidFill>
                  <a:srgbClr val="0070C0"/>
                </a:solidFill>
                <a:latin typeface="Calibri" pitchFamily="34" charset="0"/>
              </a:rPr>
              <a:t>Chabros</a:t>
            </a:r>
            <a:r>
              <a:rPr lang="pl-PL" dirty="0">
                <a:solidFill>
                  <a:srgbClr val="0070C0"/>
                </a:solidFill>
                <a:latin typeface="Calibri" pitchFamily="34" charset="0"/>
              </a:rPr>
              <a:t> "Dybowski". 3. pluton sformowano w połowie 1941. W jego skład weszło ok. 30 ludzi pod dowództwem por. Józefa Stępkowskiego.</a:t>
            </a:r>
          </a:p>
          <a:p>
            <a:r>
              <a:rPr lang="pl-PL" dirty="0">
                <a:solidFill>
                  <a:srgbClr val="0070C0"/>
                </a:solidFill>
                <a:latin typeface="Calibri" pitchFamily="34" charset="0"/>
              </a:rPr>
              <a:t>Od drugiej połowy 1941 nastąpił szybki wzrost liczebny oddziałów obwodu dzięki rekrutacji w ramach Związku Walki Zbrojnej, jak i przyłączaniu się grup innych organizacji niepodległościowych.</a:t>
            </a:r>
          </a:p>
          <a:p>
            <a:pPr marL="0" marR="0" lvl="0" indent="0" algn="l" defTabSz="914400" rtl="0" eaLnBrk="1" fontAlgn="base" latinLnBrk="0" hangingPunct="1">
              <a:lnSpc>
                <a:spcPct val="100000"/>
              </a:lnSpc>
              <a:spcBef>
                <a:spcPct val="0"/>
              </a:spcBef>
              <a:spcAft>
                <a:spcPct val="0"/>
              </a:spcAft>
              <a:buClrTx/>
              <a:buSzTx/>
              <a:buFontTx/>
              <a:buNone/>
              <a:tabLst/>
            </a:pPr>
            <a:endParaRPr lang="pl-PL" sz="2000" dirty="0">
              <a:solidFill>
                <a:srgbClr val="0070C0"/>
              </a:solidFill>
              <a:latin typeface="Calibri"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pl-PL" sz="2000" b="0" i="0" strike="noStrike" cap="none" normalizeH="0" baseline="0" dirty="0">
              <a:ln>
                <a:noFill/>
              </a:ln>
              <a:solidFill>
                <a:srgbClr val="0070C0"/>
              </a:solidFill>
              <a:effectLst/>
              <a:latin typeface="Arial" pitchFamily="34" charset="0"/>
              <a:cs typeface="Arial" pitchFamily="34" charset="0"/>
            </a:endParaRPr>
          </a:p>
        </p:txBody>
      </p:sp>
      <p:pic>
        <p:nvPicPr>
          <p:cNvPr id="20481" name="Picture 1" descr="zb"/>
          <p:cNvPicPr>
            <a:picLocks noChangeAspect="1" noChangeArrowheads="1"/>
          </p:cNvPicPr>
          <p:nvPr/>
        </p:nvPicPr>
        <p:blipFill>
          <a:blip r:embed="rId2" cstate="print"/>
          <a:srcRect/>
          <a:stretch>
            <a:fillRect/>
          </a:stretch>
        </p:blipFill>
        <p:spPr bwMode="auto">
          <a:xfrm>
            <a:off x="2411760" y="4797152"/>
            <a:ext cx="5040560" cy="1905000"/>
          </a:xfrm>
          <a:prstGeom prst="rect">
            <a:avLst/>
          </a:prstGeom>
          <a:noFill/>
          <a:ln w="9525">
            <a:noFill/>
            <a:miter lim="800000"/>
            <a:headEnd/>
            <a:tailEnd/>
          </a:ln>
        </p:spPr>
      </p:pic>
      <p:sp>
        <p:nvSpPr>
          <p:cNvPr id="4" name="Symbol zastępczy numeru slajdu 3"/>
          <p:cNvSpPr>
            <a:spLocks noGrp="1"/>
          </p:cNvSpPr>
          <p:nvPr>
            <p:ph type="sldNum" sz="quarter" idx="12"/>
          </p:nvPr>
        </p:nvSpPr>
        <p:spPr/>
        <p:txBody>
          <a:bodyPr/>
          <a:lstStyle/>
          <a:p>
            <a:fld id="{9A8605FA-1B16-4A49-B64D-CB5430158E29}" type="slidenum">
              <a:rPr lang="pl-PL" smtClean="0"/>
              <a:pPr/>
              <a:t>16</a:t>
            </a:fld>
            <a:endParaRPr lang="pl-PL"/>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ChangeArrowheads="1"/>
          </p:cNvSpPr>
          <p:nvPr/>
        </p:nvSpPr>
        <p:spPr bwMode="auto">
          <a:xfrm>
            <a:off x="1043608" y="0"/>
            <a:ext cx="7920880"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pl-PL" dirty="0">
                <a:solidFill>
                  <a:srgbClr val="0070C0"/>
                </a:solidFill>
                <a:latin typeface="Calibri" pitchFamily="34" charset="0"/>
              </a:rPr>
              <a:t>Przebieg Walki</a:t>
            </a:r>
          </a:p>
          <a:p>
            <a:r>
              <a:rPr lang="pl-PL" dirty="0">
                <a:solidFill>
                  <a:srgbClr val="0070C0"/>
                </a:solidFill>
                <a:latin typeface="Calibri" pitchFamily="34" charset="0"/>
              </a:rPr>
              <a:t> </a:t>
            </a:r>
          </a:p>
          <a:p>
            <a:r>
              <a:rPr lang="pl-PL" dirty="0">
                <a:solidFill>
                  <a:srgbClr val="0070C0"/>
                </a:solidFill>
                <a:latin typeface="Calibri" pitchFamily="34" charset="0"/>
              </a:rPr>
              <a:t>Działania powstańcze rozpoczęte o godzinie 17.00 na terenie trzech rejonów wchodzących w skład Obwodu AK Ochota nie doprowadziły wobec ogromnej dysproporcji sił i środków walki do opanowania kluczowych obiektów obsadzonych przez Niemców: Domu Akademickiego na placu Narutowicza, gmachów przedwojennej Szkoły Nauk Politycznych i Dyrekcji Lasów Państwowych przy Wawelskiej, koszar SS przy Tarczyńskiej. </a:t>
            </a:r>
          </a:p>
          <a:p>
            <a:r>
              <a:rPr lang="pl-PL" dirty="0">
                <a:solidFill>
                  <a:srgbClr val="0070C0"/>
                </a:solidFill>
                <a:latin typeface="Calibri" pitchFamily="34" charset="0"/>
              </a:rPr>
              <a:t>Plutony powstańcze poniosły tu w pierwszych godzinach akcji bardzo poważne straty.</a:t>
            </a:r>
          </a:p>
          <a:p>
            <a:r>
              <a:rPr lang="pl-PL" dirty="0">
                <a:solidFill>
                  <a:srgbClr val="0070C0"/>
                </a:solidFill>
                <a:latin typeface="Calibri" pitchFamily="34" charset="0"/>
              </a:rPr>
              <a:t>1 sierpnia 1944 r. na wyznaczone miejsca koncentracji stawiło się ok. 600 żołnierzy, ale niestety nie dotarła na czas cała broń i amunicja, którą rozporządzał obwód. Wobec znacznej przewagi liczebnej i ogniowej nieprzyjaciela, oraz utraty elementu zaskoczenia, natarcia podjęte o godzinie „W” nie powiodły się. Większość oddziałów została wycofana poza miasto. W dniu 2 sierpnia stoczono bitwę pod Pęcinami, w wyniku której poległo ok. 100 żołnierzy. Następnie oddziały wycofały się na koncentrację do lasów chojnowskich.</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pl-PL" b="0" i="0" strike="noStrike" cap="none" normalizeH="0" baseline="0" dirty="0">
              <a:ln>
                <a:noFill/>
              </a:ln>
              <a:solidFill>
                <a:srgbClr val="0070C0"/>
              </a:solidFill>
              <a:effectLst/>
              <a:latin typeface="Calibri" pitchFamily="34" charset="0"/>
              <a:cs typeface="Arial" pitchFamily="34" charset="0"/>
            </a:endParaRPr>
          </a:p>
        </p:txBody>
      </p:sp>
      <p:pic>
        <p:nvPicPr>
          <p:cNvPr id="19457" name="Picture 1" descr="ochach"/>
          <p:cNvPicPr>
            <a:picLocks noChangeAspect="1" noChangeArrowheads="1"/>
          </p:cNvPicPr>
          <p:nvPr/>
        </p:nvPicPr>
        <p:blipFill>
          <a:blip r:embed="rId2" cstate="print"/>
          <a:srcRect/>
          <a:stretch>
            <a:fillRect/>
          </a:stretch>
        </p:blipFill>
        <p:spPr bwMode="auto">
          <a:xfrm>
            <a:off x="1403648" y="4869160"/>
            <a:ext cx="3200400" cy="1988840"/>
          </a:xfrm>
          <a:prstGeom prst="rect">
            <a:avLst/>
          </a:prstGeom>
          <a:noFill/>
          <a:ln w="9525">
            <a:noFill/>
            <a:miter lim="800000"/>
            <a:headEnd/>
            <a:tailEnd/>
          </a:ln>
        </p:spPr>
      </p:pic>
      <p:pic>
        <p:nvPicPr>
          <p:cNvPr id="19458" name="Picture 2" descr="ochach1"/>
          <p:cNvPicPr>
            <a:picLocks noChangeAspect="1" noChangeArrowheads="1"/>
          </p:cNvPicPr>
          <p:nvPr/>
        </p:nvPicPr>
        <p:blipFill>
          <a:blip r:embed="rId3" cstate="print"/>
          <a:srcRect/>
          <a:stretch>
            <a:fillRect/>
          </a:stretch>
        </p:blipFill>
        <p:spPr bwMode="auto">
          <a:xfrm>
            <a:off x="5220072" y="4867200"/>
            <a:ext cx="3300318" cy="1990800"/>
          </a:xfrm>
          <a:prstGeom prst="rect">
            <a:avLst/>
          </a:prstGeom>
          <a:noFill/>
          <a:ln w="9525">
            <a:noFill/>
            <a:miter lim="800000"/>
            <a:headEnd/>
            <a:tailEnd/>
          </a:ln>
        </p:spPr>
      </p:pic>
      <p:sp>
        <p:nvSpPr>
          <p:cNvPr id="5" name="Symbol zastępczy numeru slajdu 4"/>
          <p:cNvSpPr>
            <a:spLocks noGrp="1"/>
          </p:cNvSpPr>
          <p:nvPr>
            <p:ph type="sldNum" sz="quarter" idx="12"/>
          </p:nvPr>
        </p:nvSpPr>
        <p:spPr/>
        <p:txBody>
          <a:bodyPr/>
          <a:lstStyle/>
          <a:p>
            <a:fld id="{9A8605FA-1B16-4A49-B64D-CB5430158E29}" type="slidenum">
              <a:rPr lang="pl-PL" smtClean="0"/>
              <a:pPr/>
              <a:t>17</a:t>
            </a:fld>
            <a:endParaRPr lang="pl-PL"/>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ChangeArrowheads="1"/>
          </p:cNvSpPr>
          <p:nvPr/>
        </p:nvSpPr>
        <p:spPr bwMode="auto">
          <a:xfrm>
            <a:off x="1115616" y="633461"/>
            <a:ext cx="7416824" cy="566308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pl-PL" dirty="0">
                <a:solidFill>
                  <a:srgbClr val="0070C0"/>
                </a:solidFill>
                <a:latin typeface="Calibri" pitchFamily="34" charset="0"/>
              </a:rPr>
              <a:t>Pozostałe na Ochocie jednostki przeszły do obrony, tworząc dwie reduty:</a:t>
            </a:r>
          </a:p>
          <a:p>
            <a:pPr lvl="0"/>
            <a:r>
              <a:rPr lang="pl-PL" u="sng" dirty="0">
                <a:solidFill>
                  <a:srgbClr val="0070C0"/>
                </a:solidFill>
                <a:latin typeface="Calibri" pitchFamily="34" charset="0"/>
              </a:rPr>
              <a:t>"Reduta Wawelska"</a:t>
            </a:r>
            <a:r>
              <a:rPr lang="pl-PL" dirty="0">
                <a:solidFill>
                  <a:srgbClr val="0070C0"/>
                </a:solidFill>
                <a:latin typeface="Calibri" pitchFamily="34" charset="0"/>
              </a:rPr>
              <a:t> – w czworoboku bloków przy ulicach: Wawelskiej, Pługa, Mianowskiego i Uniwersyteckiej – pod dowództwem ppor. Jerzego </a:t>
            </a:r>
            <a:r>
              <a:rPr lang="pl-PL" dirty="0" err="1">
                <a:solidFill>
                  <a:srgbClr val="0070C0"/>
                </a:solidFill>
                <a:latin typeface="Calibri" pitchFamily="34" charset="0"/>
              </a:rPr>
              <a:t>Gołembiewskiego</a:t>
            </a:r>
            <a:r>
              <a:rPr lang="pl-PL" dirty="0">
                <a:solidFill>
                  <a:srgbClr val="0070C0"/>
                </a:solidFill>
                <a:latin typeface="Calibri" pitchFamily="34" charset="0"/>
              </a:rPr>
              <a:t> "Stacha";</a:t>
            </a:r>
            <a:br>
              <a:rPr lang="pl-PL" dirty="0">
                <a:solidFill>
                  <a:srgbClr val="0070C0"/>
                </a:solidFill>
                <a:latin typeface="Calibri" pitchFamily="34" charset="0"/>
              </a:rPr>
            </a:br>
            <a:r>
              <a:rPr lang="pl-PL" dirty="0">
                <a:solidFill>
                  <a:srgbClr val="0070C0"/>
                </a:solidFill>
                <a:latin typeface="Calibri" pitchFamily="34" charset="0"/>
              </a:rPr>
              <a:t>Reduta wytrwała na pozycjach do 11 sierpnia, kiedy – wobec braku amunicji i możliwości kontynuowania walki – wycofała się kanałami do Śródmieścia Południe. Tam została wcielona do Batalionu "Iwo" i brała udział w jego akcjach bojowych. Od początku września, w ramach Batalionu "Ostoja", odpierała Niemców nacierających wzdłuż Al. Jerozolimskich. Tam też dotrwała do momentu kapitulacji powstania.</a:t>
            </a:r>
          </a:p>
          <a:p>
            <a:pPr lvl="0"/>
            <a:r>
              <a:rPr lang="pl-PL" u="sng" dirty="0">
                <a:solidFill>
                  <a:srgbClr val="0070C0"/>
                </a:solidFill>
                <a:latin typeface="Calibri" pitchFamily="34" charset="0"/>
              </a:rPr>
              <a:t>"Reduta Kaliska"</a:t>
            </a:r>
            <a:r>
              <a:rPr lang="pl-PL" dirty="0">
                <a:solidFill>
                  <a:srgbClr val="0070C0"/>
                </a:solidFill>
                <a:latin typeface="Calibri" pitchFamily="34" charset="0"/>
              </a:rPr>
              <a:t> – w zespole budynków Monopolu Tytoniowego i przyległych domów – pod dowództwem por. Andrzeja Chyczewskiego "Gustawa".</a:t>
            </a:r>
            <a:br>
              <a:rPr lang="pl-PL" dirty="0">
                <a:solidFill>
                  <a:srgbClr val="0070C0"/>
                </a:solidFill>
                <a:latin typeface="Calibri" pitchFamily="34" charset="0"/>
              </a:rPr>
            </a:br>
            <a:r>
              <a:rPr lang="pl-PL" dirty="0">
                <a:solidFill>
                  <a:srgbClr val="0070C0"/>
                </a:solidFill>
                <a:latin typeface="Calibri" pitchFamily="34" charset="0"/>
              </a:rPr>
              <a:t>Reduta walczyła w rejonie ul. Kaliskiej i Barskiej. Zajmowane stanowiska utrzymano do 10 sierpnia, kiedy wobec wyczerpania wszelkich możliwości prowadzenia walki, wycofała się na koncentrację do lasów chojnowskich. Po reorganizacji i uzupełnieniu stanu oddział, pod dowództwem por. "Stacha", wrócił do Warszawy i wziął udział w walkach w Wilanowie, na Sadybie, Czerniakowie i Mokotowie do końca powstania. Jednym z </a:t>
            </a:r>
            <a:r>
              <a:rPr lang="pl-PL" dirty="0" err="1">
                <a:solidFill>
                  <a:srgbClr val="0070C0"/>
                </a:solidFill>
                <a:latin typeface="Calibri" pitchFamily="34" charset="0"/>
              </a:rPr>
              <a:t>kapelanówbył</a:t>
            </a:r>
            <a:r>
              <a:rPr lang="pl-PL" dirty="0">
                <a:solidFill>
                  <a:srgbClr val="0070C0"/>
                </a:solidFill>
                <a:latin typeface="Calibri" pitchFamily="34" charset="0"/>
              </a:rPr>
              <a:t> Jan </a:t>
            </a:r>
            <a:r>
              <a:rPr lang="pl-PL" dirty="0" err="1">
                <a:solidFill>
                  <a:srgbClr val="0070C0"/>
                </a:solidFill>
                <a:latin typeface="Calibri" pitchFamily="34" charset="0"/>
              </a:rPr>
              <a:t>Salamucha</a:t>
            </a:r>
            <a:r>
              <a:rPr lang="pl-PL" dirty="0">
                <a:solidFill>
                  <a:srgbClr val="0070C0"/>
                </a:solidFill>
                <a:latin typeface="Calibri"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pl-PL" sz="2000" b="0" i="0" strike="noStrike" cap="none" normalizeH="0" baseline="0" dirty="0">
              <a:ln>
                <a:noFill/>
              </a:ln>
              <a:solidFill>
                <a:srgbClr val="0070C0"/>
              </a:solidFill>
              <a:effectLst/>
              <a:latin typeface="Arial" pitchFamily="34" charset="0"/>
              <a:cs typeface="Arial" pitchFamily="34" charset="0"/>
            </a:endParaRPr>
          </a:p>
        </p:txBody>
      </p:sp>
      <p:sp>
        <p:nvSpPr>
          <p:cNvPr id="3" name="Symbol zastępczy numeru slajdu 2"/>
          <p:cNvSpPr>
            <a:spLocks noGrp="1"/>
          </p:cNvSpPr>
          <p:nvPr>
            <p:ph type="sldNum" sz="quarter" idx="12"/>
          </p:nvPr>
        </p:nvSpPr>
        <p:spPr/>
        <p:txBody>
          <a:bodyPr/>
          <a:lstStyle/>
          <a:p>
            <a:fld id="{9A8605FA-1B16-4A49-B64D-CB5430158E29}" type="slidenum">
              <a:rPr lang="pl-PL" smtClean="0"/>
              <a:pPr/>
              <a:t>18</a:t>
            </a:fld>
            <a:endParaRPr lang="pl-PL"/>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ChangeArrowheads="1"/>
          </p:cNvSpPr>
          <p:nvPr/>
        </p:nvSpPr>
        <p:spPr bwMode="auto">
          <a:xfrm>
            <a:off x="1115616" y="188640"/>
            <a:ext cx="7416824"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pl-PL" dirty="0">
                <a:solidFill>
                  <a:srgbClr val="0070C0"/>
                </a:solidFill>
                <a:latin typeface="Calibri" pitchFamily="34" charset="0"/>
              </a:rPr>
              <a:t>W dniach 4–25 sierpnia 1944 r. na Ochocie doszło do masowych pogromów, grabieży, podpaleń, rozstrzeliwań i gwałtów. Największe zbrodnie popełniono w szpitalach Ochoty, w budynku Instytutu Radowego - Wawelska 15, Kolonii Staszica (obszar ograniczony ulicami Nowowiejską, Aleją Niepodległości, Wawelską i Krzywickiego) i obozie przejściowym na tzw. Zieleniaku (róg ul. Grójeckiej i </a:t>
            </a:r>
            <a:r>
              <a:rPr lang="pl-PL" dirty="0" err="1">
                <a:solidFill>
                  <a:srgbClr val="0070C0"/>
                </a:solidFill>
                <a:latin typeface="Calibri" pitchFamily="34" charset="0"/>
              </a:rPr>
              <a:t>Opaczewskiej</a:t>
            </a:r>
            <a:r>
              <a:rPr lang="pl-PL" dirty="0">
                <a:solidFill>
                  <a:srgbClr val="0070C0"/>
                </a:solidFill>
                <a:latin typeface="Calibri" pitchFamily="34" charset="0"/>
              </a:rPr>
              <a:t>). Ich sprawcą był głównie, tłumiący powstanie warszawskie w ramach sił niemieckich, pułk brygady SS RONA (Rosyjska Ludowa Armia Wyzwoleńcza). Ogółem śmierć w powstaniu poniosło ok. 10 tysięcy mieszkańców Ochoty.</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pl-PL" b="0" i="0" strike="noStrike" cap="none" normalizeH="0" baseline="0" dirty="0">
              <a:ln>
                <a:noFill/>
              </a:ln>
              <a:solidFill>
                <a:srgbClr val="0070C0"/>
              </a:solidFill>
              <a:effectLst/>
              <a:latin typeface="Calibri" pitchFamily="34" charset="0"/>
              <a:cs typeface="Arial" pitchFamily="34" charset="0"/>
            </a:endParaRPr>
          </a:p>
        </p:txBody>
      </p:sp>
      <p:pic>
        <p:nvPicPr>
          <p:cNvPr id="17409" name="Picture 1" descr="instytut_radowy"/>
          <p:cNvPicPr>
            <a:picLocks noChangeAspect="1" noChangeArrowheads="1"/>
          </p:cNvPicPr>
          <p:nvPr/>
        </p:nvPicPr>
        <p:blipFill>
          <a:blip r:embed="rId2" cstate="print"/>
          <a:srcRect/>
          <a:stretch>
            <a:fillRect/>
          </a:stretch>
        </p:blipFill>
        <p:spPr bwMode="auto">
          <a:xfrm>
            <a:off x="5436096" y="2564904"/>
            <a:ext cx="2857500" cy="4038600"/>
          </a:xfrm>
          <a:prstGeom prst="rect">
            <a:avLst/>
          </a:prstGeom>
          <a:noFill/>
          <a:ln w="9525">
            <a:noFill/>
            <a:miter lim="800000"/>
            <a:headEnd/>
            <a:tailEnd/>
          </a:ln>
        </p:spPr>
      </p:pic>
      <p:sp>
        <p:nvSpPr>
          <p:cNvPr id="17410" name="Rectangle 2"/>
          <p:cNvSpPr>
            <a:spLocks noChangeArrowheads="1"/>
          </p:cNvSpPr>
          <p:nvPr/>
        </p:nvSpPr>
        <p:spPr bwMode="auto">
          <a:xfrm>
            <a:off x="3635896" y="6381328"/>
            <a:ext cx="252028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l-PL" sz="1200" b="1" i="0" u="none" strike="noStrike" cap="none" normalizeH="0" baseline="0" dirty="0">
                <a:ln>
                  <a:noFill/>
                </a:ln>
                <a:solidFill>
                  <a:srgbClr val="0070C0"/>
                </a:solidFill>
                <a:effectLst/>
                <a:latin typeface="Calibri" pitchFamily="34" charset="0"/>
                <a:ea typeface="Times New Roman" pitchFamily="18" charset="0"/>
                <a:cs typeface="Arial" pitchFamily="34" charset="0"/>
              </a:rPr>
              <a:t>Warszawa, Wawelska 15</a:t>
            </a:r>
            <a:endParaRPr kumimoji="0" lang="pl-PL" sz="1200" b="1" i="0" u="none" strike="noStrike" cap="none" normalizeH="0" baseline="0" dirty="0">
              <a:ln>
                <a:noFill/>
              </a:ln>
              <a:solidFill>
                <a:srgbClr val="0070C0"/>
              </a:solidFill>
              <a:effectLst/>
              <a:latin typeface="Calibri" pitchFamily="34" charset="0"/>
              <a:cs typeface="Arial" pitchFamily="34" charset="0"/>
            </a:endParaRPr>
          </a:p>
        </p:txBody>
      </p:sp>
      <p:sp>
        <p:nvSpPr>
          <p:cNvPr id="5" name="Symbol zastępczy numeru slajdu 4"/>
          <p:cNvSpPr>
            <a:spLocks noGrp="1"/>
          </p:cNvSpPr>
          <p:nvPr>
            <p:ph type="sldNum" sz="quarter" idx="12"/>
          </p:nvPr>
        </p:nvSpPr>
        <p:spPr/>
        <p:txBody>
          <a:bodyPr/>
          <a:lstStyle/>
          <a:p>
            <a:fld id="{9A8605FA-1B16-4A49-B64D-CB5430158E29}" type="slidenum">
              <a:rPr lang="pl-PL" smtClean="0"/>
              <a:pPr/>
              <a:t>19</a:t>
            </a:fld>
            <a:endParaRPr lang="pl-PL"/>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ChangeArrowheads="1"/>
          </p:cNvSpPr>
          <p:nvPr/>
        </p:nvSpPr>
        <p:spPr bwMode="auto">
          <a:xfrm>
            <a:off x="971600" y="548680"/>
            <a:ext cx="7416824"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2000" b="1" i="0" strike="noStrike" cap="none" normalizeH="0" baseline="0" dirty="0">
                <a:ln>
                  <a:noFill/>
                </a:ln>
                <a:solidFill>
                  <a:schemeClr val="accent5">
                    <a:lumMod val="60000"/>
                    <a:lumOff val="40000"/>
                  </a:schemeClr>
                </a:solidFill>
                <a:effectLst/>
                <a:latin typeface="Calibri" pitchFamily="34" charset="0"/>
                <a:ea typeface="Times New Roman" pitchFamily="18" charset="0"/>
                <a:cs typeface="Arial" pitchFamily="34" charset="0"/>
              </a:rPr>
              <a:t>Powstanie warszawskie</a:t>
            </a:r>
            <a:r>
              <a:rPr kumimoji="0" lang="pl-PL" sz="2000" b="0" i="0" strike="noStrike" cap="none" normalizeH="0" baseline="0" dirty="0">
                <a:ln>
                  <a:noFill/>
                </a:ln>
                <a:solidFill>
                  <a:schemeClr val="accent5">
                    <a:lumMod val="60000"/>
                    <a:lumOff val="40000"/>
                  </a:schemeClr>
                </a:solidFill>
                <a:effectLst/>
                <a:latin typeface="Calibri" pitchFamily="34" charset="0"/>
                <a:ea typeface="Times New Roman" pitchFamily="18" charset="0"/>
                <a:cs typeface="Arial" pitchFamily="34" charset="0"/>
              </a:rPr>
              <a:t> było</a:t>
            </a:r>
            <a:r>
              <a:rPr kumimoji="0" lang="pl-PL" sz="2000" b="0" i="0" strike="noStrike" cap="none" normalizeH="0" dirty="0">
                <a:ln>
                  <a:noFill/>
                </a:ln>
                <a:solidFill>
                  <a:schemeClr val="accent5">
                    <a:lumMod val="60000"/>
                    <a:lumOff val="40000"/>
                  </a:schemeClr>
                </a:solidFill>
                <a:effectLst/>
                <a:latin typeface="Calibri" pitchFamily="34" charset="0"/>
                <a:ea typeface="Times New Roman" pitchFamily="18" charset="0"/>
                <a:cs typeface="Arial" pitchFamily="34" charset="0"/>
              </a:rPr>
              <a:t> to</a:t>
            </a:r>
            <a:r>
              <a:rPr kumimoji="0" lang="pl-PL" sz="2000" b="0" i="0" strike="noStrike" cap="none" normalizeH="0" baseline="0" dirty="0">
                <a:ln>
                  <a:noFill/>
                </a:ln>
                <a:solidFill>
                  <a:schemeClr val="accent5">
                    <a:lumMod val="60000"/>
                    <a:lumOff val="40000"/>
                  </a:schemeClr>
                </a:solidFill>
                <a:effectLst/>
                <a:latin typeface="Calibri" pitchFamily="34" charset="0"/>
                <a:ea typeface="Times New Roman" pitchFamily="18" charset="0"/>
                <a:cs typeface="Arial" pitchFamily="34" charset="0"/>
              </a:rPr>
              <a:t> zbrojne wystąpienie </a:t>
            </a:r>
          </a:p>
          <a:p>
            <a:pPr marL="0" marR="0" lvl="0" indent="0" algn="l" defTabSz="914400" rtl="0" eaLnBrk="1" fontAlgn="base" latinLnBrk="0" hangingPunct="1">
              <a:lnSpc>
                <a:spcPct val="100000"/>
              </a:lnSpc>
              <a:spcBef>
                <a:spcPct val="0"/>
              </a:spcBef>
              <a:spcAft>
                <a:spcPct val="0"/>
              </a:spcAft>
              <a:buClrTx/>
              <a:buSzTx/>
              <a:buFontTx/>
              <a:buNone/>
              <a:tabLst/>
            </a:pPr>
            <a:r>
              <a:rPr kumimoji="0" lang="pl-PL" sz="2000" b="0" i="0" strike="noStrike" cap="none" normalizeH="0" baseline="0" dirty="0">
                <a:ln>
                  <a:noFill/>
                </a:ln>
                <a:solidFill>
                  <a:schemeClr val="accent5">
                    <a:lumMod val="60000"/>
                    <a:lumOff val="40000"/>
                  </a:schemeClr>
                </a:solidFill>
                <a:effectLst/>
                <a:latin typeface="Calibri" pitchFamily="34" charset="0"/>
                <a:ea typeface="Times New Roman" pitchFamily="18" charset="0"/>
                <a:cs typeface="Arial" pitchFamily="34" charset="0"/>
              </a:rPr>
              <a:t>w okupowanej przez Niemców Warszawie zorganizowane przez Armię Krajową w ramach akcji "Burza", które trwało 63 dni </a:t>
            </a:r>
          </a:p>
          <a:p>
            <a:pPr marL="0" marR="0" lvl="0" indent="0" algn="l" defTabSz="914400" rtl="0" eaLnBrk="1" fontAlgn="base" latinLnBrk="0" hangingPunct="1">
              <a:lnSpc>
                <a:spcPct val="100000"/>
              </a:lnSpc>
              <a:spcBef>
                <a:spcPct val="0"/>
              </a:spcBef>
              <a:spcAft>
                <a:spcPct val="0"/>
              </a:spcAft>
              <a:buClrTx/>
              <a:buSzTx/>
              <a:buFontTx/>
              <a:buNone/>
              <a:tabLst/>
            </a:pPr>
            <a:r>
              <a:rPr kumimoji="0" lang="pl-PL" sz="2000" b="0" i="0" strike="noStrike" cap="none" normalizeH="0" baseline="0" dirty="0">
                <a:ln>
                  <a:noFill/>
                </a:ln>
                <a:solidFill>
                  <a:schemeClr val="accent5">
                    <a:lumMod val="60000"/>
                    <a:lumOff val="40000"/>
                  </a:schemeClr>
                </a:solidFill>
                <a:effectLst/>
                <a:latin typeface="Calibri" pitchFamily="34" charset="0"/>
                <a:ea typeface="Times New Roman" pitchFamily="18" charset="0"/>
                <a:cs typeface="Arial" pitchFamily="34" charset="0"/>
              </a:rPr>
              <a:t>od 1 sierpnia do 2 października 1944 roku i zakończyło się klęską strony polskiej. </a:t>
            </a:r>
          </a:p>
          <a:p>
            <a:pPr fontAlgn="base">
              <a:spcBef>
                <a:spcPct val="0"/>
              </a:spcBef>
              <a:spcAft>
                <a:spcPct val="0"/>
              </a:spcAft>
            </a:pPr>
            <a:endParaRPr lang="pl-PL" sz="2000" dirty="0">
              <a:solidFill>
                <a:srgbClr val="0070C0"/>
              </a:solidFill>
              <a:latin typeface="Calibri"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pl-PL" sz="2000" b="0" i="0" strike="noStrike" cap="none" normalizeH="0" baseline="0" dirty="0">
              <a:ln>
                <a:noFill/>
              </a:ln>
              <a:solidFill>
                <a:srgbClr val="0070C0"/>
              </a:solidFill>
              <a:effectLst/>
              <a:latin typeface="Arial" pitchFamily="34" charset="0"/>
              <a:cs typeface="Arial" pitchFamily="34" charset="0"/>
            </a:endParaRPr>
          </a:p>
        </p:txBody>
      </p:sp>
      <p:pic>
        <p:nvPicPr>
          <p:cNvPr id="6" name="Obraz 5" descr="Powstanie2.jpg">
            <a:hlinkClick r:id="rId3"/>
          </p:cNvPr>
          <p:cNvPicPr/>
          <p:nvPr/>
        </p:nvPicPr>
        <p:blipFill>
          <a:blip r:embed="rId4" cstate="print"/>
          <a:srcRect/>
          <a:stretch>
            <a:fillRect/>
          </a:stretch>
        </p:blipFill>
        <p:spPr bwMode="auto">
          <a:xfrm>
            <a:off x="1259632" y="2348880"/>
            <a:ext cx="7200800" cy="3888432"/>
          </a:xfrm>
          <a:prstGeom prst="rect">
            <a:avLst/>
          </a:prstGeom>
          <a:noFill/>
          <a:ln w="9525">
            <a:noFill/>
            <a:miter lim="800000"/>
            <a:headEnd/>
            <a:tailEnd/>
          </a:ln>
        </p:spPr>
      </p:pic>
      <p:sp>
        <p:nvSpPr>
          <p:cNvPr id="13314" name="Rectangle 2"/>
          <p:cNvSpPr>
            <a:spLocks noChangeArrowheads="1"/>
          </p:cNvSpPr>
          <p:nvPr/>
        </p:nvSpPr>
        <p:spPr bwMode="auto">
          <a:xfrm>
            <a:off x="1331640" y="6490900"/>
            <a:ext cx="2485745"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1" i="0" u="none" strike="noStrike" cap="none" normalizeH="0" baseline="0" dirty="0">
                <a:ln>
                  <a:noFill/>
                </a:ln>
                <a:solidFill>
                  <a:srgbClr val="0070C0"/>
                </a:solidFill>
                <a:effectLst/>
                <a:latin typeface="Calibri" pitchFamily="34" charset="0"/>
                <a:ea typeface="Times New Roman" pitchFamily="18" charset="0"/>
                <a:cs typeface="Arial" pitchFamily="34" charset="0"/>
              </a:rPr>
              <a:t>Niemiecki pocisk trafia w Prudential</a:t>
            </a:r>
            <a:endParaRPr kumimoji="0" lang="pl-PL" sz="1200" b="1" i="0" u="none" strike="noStrike" cap="none" normalizeH="0" baseline="0" dirty="0">
              <a:ln>
                <a:noFill/>
              </a:ln>
              <a:solidFill>
                <a:srgbClr val="0070C0"/>
              </a:solidFill>
              <a:effectLst/>
              <a:latin typeface="Arial" pitchFamily="34" charset="0"/>
              <a:cs typeface="Arial" pitchFamily="34" charset="0"/>
            </a:endParaRPr>
          </a:p>
        </p:txBody>
      </p:sp>
      <p:sp>
        <p:nvSpPr>
          <p:cNvPr id="8" name="Symbol zastępczy numeru slajdu 7"/>
          <p:cNvSpPr>
            <a:spLocks noGrp="1"/>
          </p:cNvSpPr>
          <p:nvPr>
            <p:ph type="sldNum" sz="quarter" idx="12"/>
          </p:nvPr>
        </p:nvSpPr>
        <p:spPr/>
        <p:txBody>
          <a:bodyPr/>
          <a:lstStyle/>
          <a:p>
            <a:fld id="{9A8605FA-1B16-4A49-B64D-CB5430158E29}" type="slidenum">
              <a:rPr lang="pl-PL" smtClean="0"/>
              <a:pPr/>
              <a:t>2</a:t>
            </a:fld>
            <a:endParaRPr lang="pl-PL"/>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3" name="Obraz 4"/>
          <p:cNvPicPr>
            <a:picLocks noChangeAspect="1" noChangeArrowheads="1"/>
          </p:cNvPicPr>
          <p:nvPr/>
        </p:nvPicPr>
        <p:blipFill>
          <a:blip r:embed="rId2" cstate="print"/>
          <a:srcRect/>
          <a:stretch>
            <a:fillRect/>
          </a:stretch>
        </p:blipFill>
        <p:spPr bwMode="auto">
          <a:xfrm>
            <a:off x="7740352" y="1196752"/>
            <a:ext cx="638175" cy="1066800"/>
          </a:xfrm>
          <a:prstGeom prst="rect">
            <a:avLst/>
          </a:prstGeom>
          <a:noFill/>
        </p:spPr>
      </p:pic>
      <p:pic>
        <p:nvPicPr>
          <p:cNvPr id="48132" name="Obraz 6"/>
          <p:cNvPicPr>
            <a:picLocks noChangeAspect="1" noChangeArrowheads="1"/>
          </p:cNvPicPr>
          <p:nvPr/>
        </p:nvPicPr>
        <p:blipFill>
          <a:blip r:embed="rId3" cstate="print"/>
          <a:srcRect/>
          <a:stretch>
            <a:fillRect/>
          </a:stretch>
        </p:blipFill>
        <p:spPr bwMode="auto">
          <a:xfrm>
            <a:off x="7740352" y="2348880"/>
            <a:ext cx="733425" cy="1009650"/>
          </a:xfrm>
          <a:prstGeom prst="rect">
            <a:avLst/>
          </a:prstGeom>
          <a:noFill/>
        </p:spPr>
      </p:pic>
      <p:pic>
        <p:nvPicPr>
          <p:cNvPr id="48131" name="Obraz 7"/>
          <p:cNvPicPr>
            <a:picLocks noChangeAspect="1" noChangeArrowheads="1"/>
          </p:cNvPicPr>
          <p:nvPr/>
        </p:nvPicPr>
        <p:blipFill>
          <a:blip r:embed="rId4" cstate="print"/>
          <a:srcRect/>
          <a:stretch>
            <a:fillRect/>
          </a:stretch>
        </p:blipFill>
        <p:spPr bwMode="auto">
          <a:xfrm>
            <a:off x="7740352" y="3429000"/>
            <a:ext cx="723900" cy="1047750"/>
          </a:xfrm>
          <a:prstGeom prst="rect">
            <a:avLst/>
          </a:prstGeom>
          <a:noFill/>
        </p:spPr>
      </p:pic>
      <p:pic>
        <p:nvPicPr>
          <p:cNvPr id="48130" name="Obraz 8"/>
          <p:cNvPicPr>
            <a:picLocks noChangeAspect="1" noChangeArrowheads="1"/>
          </p:cNvPicPr>
          <p:nvPr/>
        </p:nvPicPr>
        <p:blipFill>
          <a:blip r:embed="rId5" cstate="print"/>
          <a:srcRect/>
          <a:stretch>
            <a:fillRect/>
          </a:stretch>
        </p:blipFill>
        <p:spPr bwMode="auto">
          <a:xfrm>
            <a:off x="7740352" y="4581128"/>
            <a:ext cx="742950" cy="1028700"/>
          </a:xfrm>
          <a:prstGeom prst="rect">
            <a:avLst/>
          </a:prstGeom>
          <a:noFill/>
        </p:spPr>
      </p:pic>
      <p:pic>
        <p:nvPicPr>
          <p:cNvPr id="48129" name="Obraz 9"/>
          <p:cNvPicPr>
            <a:picLocks noChangeAspect="1" noChangeArrowheads="1"/>
          </p:cNvPicPr>
          <p:nvPr/>
        </p:nvPicPr>
        <p:blipFill>
          <a:blip r:embed="rId6" cstate="print"/>
          <a:srcRect/>
          <a:stretch>
            <a:fillRect/>
          </a:stretch>
        </p:blipFill>
        <p:spPr bwMode="auto">
          <a:xfrm>
            <a:off x="7740352" y="5715000"/>
            <a:ext cx="828675" cy="1143000"/>
          </a:xfrm>
          <a:prstGeom prst="rect">
            <a:avLst/>
          </a:prstGeom>
          <a:noFill/>
        </p:spPr>
      </p:pic>
      <p:sp>
        <p:nvSpPr>
          <p:cNvPr id="48134" name="Rectangle 6"/>
          <p:cNvSpPr>
            <a:spLocks noChangeArrowheads="1"/>
          </p:cNvSpPr>
          <p:nvPr/>
        </p:nvSpPr>
        <p:spPr bwMode="auto">
          <a:xfrm>
            <a:off x="971601" y="194781"/>
            <a:ext cx="7848872"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b="1" strike="noStrike" cap="none" normalizeH="0" baseline="0" dirty="0">
                <a:ln>
                  <a:noFill/>
                </a:ln>
                <a:solidFill>
                  <a:schemeClr val="accent5">
                    <a:lumMod val="60000"/>
                    <a:lumOff val="40000"/>
                  </a:schemeClr>
                </a:solidFill>
                <a:effectLst/>
                <a:latin typeface="Calibri" pitchFamily="34" charset="0"/>
                <a:ea typeface="Trebuchet MS" pitchFamily="34" charset="0"/>
                <a:cs typeface="Times New Roman" pitchFamily="18" charset="0"/>
              </a:rPr>
              <a:t>Obwód V - Mokotów</a:t>
            </a:r>
            <a:endParaRPr kumimoji="0" lang="pl-PL" b="1" strike="noStrike" cap="none" normalizeH="0" baseline="0" dirty="0">
              <a:ln>
                <a:noFill/>
              </a:ln>
              <a:solidFill>
                <a:schemeClr val="accent5">
                  <a:lumMod val="60000"/>
                  <a:lumOff val="40000"/>
                </a:schemeClr>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pl-PL" b="1" strike="noStrike" cap="none" normalizeH="0" baseline="0" dirty="0">
                <a:ln>
                  <a:noFill/>
                </a:ln>
                <a:solidFill>
                  <a:srgbClr val="0070C0"/>
                </a:solidFill>
                <a:effectLst/>
                <a:latin typeface="Calibri" pitchFamily="34" charset="0"/>
                <a:ea typeface="Trebuchet MS" pitchFamily="34" charset="0"/>
                <a:cs typeface="Times New Roman" pitchFamily="18" charset="0"/>
              </a:rPr>
              <a:t>DOWÓDCY V OBWODU</a:t>
            </a:r>
          </a:p>
          <a:p>
            <a:pPr marL="0" marR="0" lvl="0" indent="0" algn="l" defTabSz="914400" rtl="0" eaLnBrk="0" fontAlgn="base" latinLnBrk="0" hangingPunct="0">
              <a:lnSpc>
                <a:spcPct val="100000"/>
              </a:lnSpc>
              <a:spcBef>
                <a:spcPct val="0"/>
              </a:spcBef>
              <a:spcAft>
                <a:spcPct val="0"/>
              </a:spcAft>
              <a:buClrTx/>
              <a:buSzTx/>
              <a:buFontTx/>
              <a:buNone/>
              <a:tabLst/>
            </a:pPr>
            <a:r>
              <a:rPr kumimoji="0" lang="pl-PL" b="0" i="0" u="none" strike="noStrike" cap="none" normalizeH="0" baseline="0" dirty="0">
                <a:ln>
                  <a:noFill/>
                </a:ln>
                <a:solidFill>
                  <a:srgbClr val="0070C0"/>
                </a:solidFill>
                <a:effectLst/>
                <a:latin typeface="Calibri" pitchFamily="34" charset="0"/>
                <a:ea typeface="Trebuchet MS" pitchFamily="34" charset="0"/>
                <a:cs typeface="Times New Roman" pitchFamily="18" charset="0"/>
              </a:rPr>
              <a:t>Formalnie obwód na Mokotowie mieścił się na ul. Chocimskiej 22, </a:t>
            </a:r>
          </a:p>
          <a:p>
            <a:pPr marL="0" marR="0" lvl="0" indent="0" algn="l" defTabSz="914400" rtl="0" eaLnBrk="0" fontAlgn="base" latinLnBrk="0" hangingPunct="0">
              <a:lnSpc>
                <a:spcPct val="100000"/>
              </a:lnSpc>
              <a:spcBef>
                <a:spcPct val="0"/>
              </a:spcBef>
              <a:spcAft>
                <a:spcPct val="0"/>
              </a:spcAft>
              <a:buClrTx/>
              <a:buSzTx/>
              <a:buFontTx/>
              <a:buNone/>
              <a:tabLst/>
            </a:pPr>
            <a:r>
              <a:rPr kumimoji="0" lang="pl-PL" b="0" i="0" u="none" strike="noStrike" cap="none" normalizeH="0" baseline="0" dirty="0">
                <a:ln>
                  <a:noFill/>
                </a:ln>
                <a:solidFill>
                  <a:srgbClr val="0070C0"/>
                </a:solidFill>
                <a:effectLst/>
                <a:latin typeface="Calibri" pitchFamily="34" charset="0"/>
                <a:ea typeface="Trebuchet MS" pitchFamily="34" charset="0"/>
                <a:cs typeface="Times New Roman" pitchFamily="18" charset="0"/>
              </a:rPr>
              <a:t>a dowódcami byli kolejno:</a:t>
            </a:r>
            <a:endParaRPr kumimoji="0" lang="pl-PL" b="0" i="0" u="none" strike="noStrike" cap="none" normalizeH="0" baseline="0" dirty="0">
              <a:ln>
                <a:noFill/>
              </a:ln>
              <a:solidFill>
                <a:srgbClr val="0070C0"/>
              </a:solidFill>
              <a:effectLst/>
              <a:latin typeface="Calibri" pitchFamily="34" charset="0"/>
              <a:cs typeface="Arial" pitchFamily="34" charset="0"/>
            </a:endParaRPr>
          </a:p>
        </p:txBody>
      </p:sp>
      <p:sp>
        <p:nvSpPr>
          <p:cNvPr id="48135" name="Rectangle 7"/>
          <p:cNvSpPr>
            <a:spLocks noChangeArrowheads="1"/>
          </p:cNvSpPr>
          <p:nvPr/>
        </p:nvSpPr>
        <p:spPr bwMode="auto">
          <a:xfrm>
            <a:off x="1043608" y="2852936"/>
            <a:ext cx="9144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b="0" i="0" u="none" strike="noStrike" cap="none" normalizeH="0" baseline="0" dirty="0">
                <a:ln>
                  <a:noFill/>
                </a:ln>
                <a:solidFill>
                  <a:srgbClr val="0070C0"/>
                </a:solidFill>
                <a:effectLst/>
                <a:latin typeface="Calibri" pitchFamily="34" charset="0"/>
                <a:ea typeface="Trebuchet MS" pitchFamily="34" charset="0"/>
                <a:cs typeface="Times New Roman" pitchFamily="18" charset="0"/>
              </a:rPr>
              <a:t>- płk Aleksander Hrynkiewicz „</a:t>
            </a:r>
            <a:r>
              <a:rPr kumimoji="0" lang="pl-PL" b="0" i="0" u="none" strike="noStrike" cap="none" normalizeH="0" baseline="0" dirty="0" err="1">
                <a:ln>
                  <a:noFill/>
                </a:ln>
                <a:solidFill>
                  <a:srgbClr val="0070C0"/>
                </a:solidFill>
                <a:effectLst/>
                <a:latin typeface="Calibri" pitchFamily="34" charset="0"/>
                <a:ea typeface="Trebuchet MS" pitchFamily="34" charset="0"/>
                <a:cs typeface="Times New Roman" pitchFamily="18" charset="0"/>
              </a:rPr>
              <a:t>Przegonia</a:t>
            </a:r>
            <a:r>
              <a:rPr kumimoji="0" lang="pl-PL" b="0" i="0" u="none" strike="noStrike" cap="none" normalizeH="0" baseline="0" dirty="0">
                <a:ln>
                  <a:noFill/>
                </a:ln>
                <a:solidFill>
                  <a:srgbClr val="0070C0"/>
                </a:solidFill>
                <a:effectLst/>
                <a:latin typeface="Calibri" pitchFamily="34" charset="0"/>
                <a:ea typeface="Trebuchet MS" pitchFamily="34" charset="0"/>
                <a:cs typeface="Times New Roman" pitchFamily="18" charset="0"/>
              </a:rPr>
              <a:t>” (do 4 sierpnia 1944r.)     </a:t>
            </a:r>
            <a:endParaRPr kumimoji="0" lang="pl-PL" b="0" i="0" u="none" strike="noStrike" cap="none" normalizeH="0" baseline="0" dirty="0">
              <a:ln>
                <a:noFill/>
              </a:ln>
              <a:solidFill>
                <a:srgbClr val="0070C0"/>
              </a:solidFill>
              <a:effectLst/>
              <a:latin typeface="Calibri" pitchFamily="34" charset="0"/>
              <a:cs typeface="Arial" pitchFamily="34" charset="0"/>
            </a:endParaRPr>
          </a:p>
        </p:txBody>
      </p:sp>
      <p:sp>
        <p:nvSpPr>
          <p:cNvPr id="48136" name="Rectangle 8"/>
          <p:cNvSpPr>
            <a:spLocks noChangeArrowheads="1"/>
          </p:cNvSpPr>
          <p:nvPr/>
        </p:nvSpPr>
        <p:spPr bwMode="auto">
          <a:xfrm>
            <a:off x="1043608" y="3933056"/>
            <a:ext cx="9144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b="0" i="0" u="none" strike="noStrike" cap="none" normalizeH="0" baseline="0" dirty="0">
                <a:ln>
                  <a:noFill/>
                </a:ln>
                <a:solidFill>
                  <a:srgbClr val="0070C0"/>
                </a:solidFill>
                <a:effectLst/>
                <a:latin typeface="Calibri" pitchFamily="34" charset="0"/>
                <a:ea typeface="Trebuchet MS" pitchFamily="34" charset="0"/>
                <a:cs typeface="Times New Roman" pitchFamily="18" charset="0"/>
              </a:rPr>
              <a:t>- p.o. ppłk Stanisław Kamiński „Daniel” (5-18 sierpnia 1944r.)       </a:t>
            </a:r>
            <a:endParaRPr kumimoji="0" lang="pl-PL" b="0" i="0" u="none" strike="noStrike" cap="none" normalizeH="0" baseline="0" dirty="0">
              <a:ln>
                <a:noFill/>
              </a:ln>
              <a:solidFill>
                <a:srgbClr val="0070C0"/>
              </a:solidFill>
              <a:effectLst/>
              <a:latin typeface="Calibri" pitchFamily="34" charset="0"/>
              <a:cs typeface="Arial" pitchFamily="34" charset="0"/>
            </a:endParaRPr>
          </a:p>
        </p:txBody>
      </p:sp>
      <p:sp>
        <p:nvSpPr>
          <p:cNvPr id="48137" name="Rectangle 9"/>
          <p:cNvSpPr>
            <a:spLocks noChangeArrowheads="1"/>
          </p:cNvSpPr>
          <p:nvPr/>
        </p:nvSpPr>
        <p:spPr bwMode="auto">
          <a:xfrm>
            <a:off x="971600" y="5013176"/>
            <a:ext cx="9144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b="0" i="0" u="none" strike="noStrike" cap="none" normalizeH="0" baseline="0" dirty="0">
                <a:ln>
                  <a:noFill/>
                </a:ln>
                <a:solidFill>
                  <a:srgbClr val="0070C0"/>
                </a:solidFill>
                <a:effectLst/>
                <a:latin typeface="Calibri" pitchFamily="34" charset="0"/>
                <a:ea typeface="Trebuchet MS" pitchFamily="34" charset="0"/>
                <a:cs typeface="Times New Roman" pitchFamily="18" charset="0"/>
              </a:rPr>
              <a:t>- ppłk Karol Rokicki „Karol” (od 19 sierpnia do 26 września 1944r.) </a:t>
            </a:r>
            <a:endParaRPr kumimoji="0" lang="pl-PL" b="0" i="0" u="none" strike="noStrike" cap="none" normalizeH="0" baseline="0" dirty="0">
              <a:ln>
                <a:noFill/>
              </a:ln>
              <a:solidFill>
                <a:srgbClr val="0070C0"/>
              </a:solidFill>
              <a:effectLst/>
              <a:latin typeface="Calibri" pitchFamily="34" charset="0"/>
              <a:cs typeface="Arial" pitchFamily="34" charset="0"/>
            </a:endParaRPr>
          </a:p>
        </p:txBody>
      </p:sp>
      <p:sp>
        <p:nvSpPr>
          <p:cNvPr id="48138" name="Rectangle 10"/>
          <p:cNvSpPr>
            <a:spLocks noChangeArrowheads="1"/>
          </p:cNvSpPr>
          <p:nvPr/>
        </p:nvSpPr>
        <p:spPr bwMode="auto">
          <a:xfrm>
            <a:off x="1043608" y="6237312"/>
            <a:ext cx="7236296"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i="0" u="none" strike="noStrike" cap="none" normalizeH="0" baseline="0" dirty="0">
                <a:ln>
                  <a:noFill/>
                </a:ln>
                <a:solidFill>
                  <a:srgbClr val="0070C0"/>
                </a:solidFill>
                <a:effectLst/>
                <a:latin typeface="Calibri" pitchFamily="34" charset="0"/>
                <a:ea typeface="Trebuchet MS" pitchFamily="34" charset="0"/>
                <a:cs typeface="Times New Roman" pitchFamily="18" charset="0"/>
              </a:rPr>
              <a:t>- p.o. mjr Kazimierz </a:t>
            </a:r>
            <a:r>
              <a:rPr kumimoji="0" lang="pl-PL" i="0" u="none" strike="noStrike" cap="none" normalizeH="0" baseline="0" dirty="0" err="1">
                <a:ln>
                  <a:noFill/>
                </a:ln>
                <a:solidFill>
                  <a:srgbClr val="0070C0"/>
                </a:solidFill>
                <a:effectLst/>
                <a:latin typeface="Calibri" pitchFamily="34" charset="0"/>
                <a:ea typeface="Trebuchet MS" pitchFamily="34" charset="0"/>
                <a:cs typeface="Times New Roman" pitchFamily="18" charset="0"/>
              </a:rPr>
              <a:t>Szternal</a:t>
            </a:r>
            <a:r>
              <a:rPr kumimoji="0" lang="pl-PL" i="0" u="none" strike="noStrike" cap="none" normalizeH="0" baseline="0" dirty="0">
                <a:ln>
                  <a:noFill/>
                </a:ln>
                <a:solidFill>
                  <a:srgbClr val="0070C0"/>
                </a:solidFill>
                <a:effectLst/>
                <a:latin typeface="Calibri" pitchFamily="34" charset="0"/>
                <a:ea typeface="Trebuchet MS" pitchFamily="34" charset="0"/>
                <a:cs typeface="Times New Roman" pitchFamily="18" charset="0"/>
              </a:rPr>
              <a:t> „Zryw” _26-27 września 1944r.)       </a:t>
            </a:r>
            <a:endParaRPr kumimoji="0" lang="pl-PL" i="0" u="none" strike="noStrike" cap="none" normalizeH="0" baseline="0" dirty="0">
              <a:ln>
                <a:noFill/>
              </a:ln>
              <a:solidFill>
                <a:srgbClr val="0070C0"/>
              </a:solidFill>
              <a:effectLst/>
              <a:latin typeface="Calibri" pitchFamily="34" charset="0"/>
              <a:cs typeface="Arial" pitchFamily="34" charset="0"/>
            </a:endParaRPr>
          </a:p>
        </p:txBody>
      </p:sp>
      <p:sp>
        <p:nvSpPr>
          <p:cNvPr id="48139" name="Rectangle 11"/>
          <p:cNvSpPr>
            <a:spLocks noChangeArrowheads="1"/>
          </p:cNvSpPr>
          <p:nvPr/>
        </p:nvSpPr>
        <p:spPr bwMode="auto">
          <a:xfrm>
            <a:off x="0" y="5753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a:ln>
                <a:noFill/>
              </a:ln>
              <a:solidFill>
                <a:schemeClr val="tx1"/>
              </a:solidFill>
              <a:effectLst/>
              <a:latin typeface="Arial" pitchFamily="34" charset="0"/>
              <a:cs typeface="Arial" pitchFamily="34" charset="0"/>
            </a:endParaRPr>
          </a:p>
        </p:txBody>
      </p:sp>
      <p:sp>
        <p:nvSpPr>
          <p:cNvPr id="14" name="Prostokąt 13"/>
          <p:cNvSpPr/>
          <p:nvPr/>
        </p:nvSpPr>
        <p:spPr>
          <a:xfrm>
            <a:off x="1187624" y="1916832"/>
            <a:ext cx="6026586" cy="369332"/>
          </a:xfrm>
          <a:prstGeom prst="rect">
            <a:avLst/>
          </a:prstGeom>
        </p:spPr>
        <p:txBody>
          <a:bodyPr wrap="none">
            <a:spAutoFit/>
          </a:bodyPr>
          <a:lstStyle/>
          <a:p>
            <a:pPr lvl="0" eaLnBrk="0" fontAlgn="base" hangingPunct="0">
              <a:spcBef>
                <a:spcPct val="0"/>
              </a:spcBef>
              <a:spcAft>
                <a:spcPct val="0"/>
              </a:spcAft>
            </a:pPr>
            <a:r>
              <a:rPr lang="pl-PL" dirty="0">
                <a:solidFill>
                  <a:srgbClr val="0070C0"/>
                </a:solidFill>
                <a:latin typeface="Calibri" pitchFamily="34" charset="0"/>
                <a:ea typeface="Trebuchet MS" pitchFamily="34" charset="0"/>
                <a:cs typeface="Times New Roman" pitchFamily="18" charset="0"/>
              </a:rPr>
              <a:t>- kpt./mjr Janusz </a:t>
            </a:r>
            <a:r>
              <a:rPr lang="pl-PL" dirty="0" err="1">
                <a:solidFill>
                  <a:srgbClr val="0070C0"/>
                </a:solidFill>
                <a:latin typeface="Calibri" pitchFamily="34" charset="0"/>
                <a:ea typeface="Trebuchet MS" pitchFamily="34" charset="0"/>
                <a:cs typeface="Times New Roman" pitchFamily="18" charset="0"/>
              </a:rPr>
              <a:t>Szlaski</a:t>
            </a:r>
            <a:r>
              <a:rPr lang="pl-PL" dirty="0">
                <a:solidFill>
                  <a:srgbClr val="0070C0"/>
                </a:solidFill>
                <a:latin typeface="Calibri" pitchFamily="34" charset="0"/>
                <a:ea typeface="Trebuchet MS" pitchFamily="34" charset="0"/>
                <a:cs typeface="Times New Roman" pitchFamily="18" charset="0"/>
              </a:rPr>
              <a:t> „</a:t>
            </a:r>
            <a:r>
              <a:rPr lang="pl-PL" dirty="0" err="1">
                <a:solidFill>
                  <a:srgbClr val="0070C0"/>
                </a:solidFill>
                <a:latin typeface="Calibri" pitchFamily="34" charset="0"/>
                <a:ea typeface="Trebuchet MS" pitchFamily="34" charset="0"/>
                <a:cs typeface="Times New Roman" pitchFamily="18" charset="0"/>
              </a:rPr>
              <a:t>Prawdzic</a:t>
            </a:r>
            <a:r>
              <a:rPr lang="pl-PL" dirty="0">
                <a:solidFill>
                  <a:srgbClr val="0070C0"/>
                </a:solidFill>
                <a:latin typeface="Calibri" pitchFamily="34" charset="0"/>
                <a:ea typeface="Trebuchet MS" pitchFamily="34" charset="0"/>
                <a:cs typeface="Times New Roman" pitchFamily="18" charset="0"/>
              </a:rPr>
              <a:t>” (do 1942r.)                            </a:t>
            </a:r>
            <a:endParaRPr lang="pl-PL" dirty="0">
              <a:solidFill>
                <a:srgbClr val="0070C0"/>
              </a:solidFill>
              <a:latin typeface="Calibri" pitchFamily="34" charset="0"/>
              <a:cs typeface="Arial" pitchFamily="34" charset="0"/>
            </a:endParaRPr>
          </a:p>
        </p:txBody>
      </p:sp>
      <p:sp>
        <p:nvSpPr>
          <p:cNvPr id="15" name="Symbol zastępczy numeru slajdu 14"/>
          <p:cNvSpPr>
            <a:spLocks noGrp="1"/>
          </p:cNvSpPr>
          <p:nvPr>
            <p:ph type="sldNum" sz="quarter" idx="12"/>
          </p:nvPr>
        </p:nvSpPr>
        <p:spPr/>
        <p:txBody>
          <a:bodyPr/>
          <a:lstStyle/>
          <a:p>
            <a:fld id="{9A8605FA-1B16-4A49-B64D-CB5430158E29}" type="slidenum">
              <a:rPr lang="pl-PL" smtClean="0"/>
              <a:pPr/>
              <a:t>20</a:t>
            </a:fld>
            <a:endParaRPr lang="pl-PL"/>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ChangeArrowheads="1"/>
          </p:cNvSpPr>
          <p:nvPr/>
        </p:nvSpPr>
        <p:spPr bwMode="auto">
          <a:xfrm>
            <a:off x="1115616" y="79465"/>
            <a:ext cx="7416824" cy="67710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pl-PL" b="1" u="sng" dirty="0">
                <a:solidFill>
                  <a:srgbClr val="0070C0"/>
                </a:solidFill>
                <a:latin typeface="Calibri" pitchFamily="34" charset="0"/>
              </a:rPr>
              <a:t>OBWÓD MOKOTÓW - ZNACZENIE TAKTYCZNE</a:t>
            </a:r>
            <a:endParaRPr lang="pl-PL" b="1" dirty="0">
              <a:solidFill>
                <a:srgbClr val="0070C0"/>
              </a:solidFill>
              <a:latin typeface="Calibri" pitchFamily="34" charset="0"/>
            </a:endParaRPr>
          </a:p>
          <a:p>
            <a:r>
              <a:rPr lang="pl-PL" dirty="0">
                <a:solidFill>
                  <a:srgbClr val="0070C0"/>
                </a:solidFill>
                <a:latin typeface="Calibri" pitchFamily="34" charset="0"/>
              </a:rPr>
              <a:t> </a:t>
            </a:r>
          </a:p>
          <a:p>
            <a:r>
              <a:rPr lang="pl-PL" dirty="0">
                <a:solidFill>
                  <a:srgbClr val="0070C0"/>
                </a:solidFill>
                <a:latin typeface="Calibri" pitchFamily="34" charset="0"/>
              </a:rPr>
              <a:t>W obwodzie Mokotów znajdowało się wiele różnych jednostek żandarmerii, SS i Wehrmachtu oraz duże skupisko niemieckich cywilów – dlatego dzielnica ta nazywana była „niemiecką”</a:t>
            </a:r>
          </a:p>
          <a:p>
            <a:r>
              <a:rPr lang="pl-PL" dirty="0">
                <a:solidFill>
                  <a:srgbClr val="0070C0"/>
                </a:solidFill>
                <a:latin typeface="Calibri" pitchFamily="34" charset="0"/>
              </a:rPr>
              <a:t>Przez środek obwodu biegła arteria komunikacyjna łącząca Warszawę z zapleczem przez Piaseczno-Konstancin oraz przez Lasy Kabackie i Chojnowskie. </a:t>
            </a:r>
          </a:p>
          <a:p>
            <a:r>
              <a:rPr lang="pl-PL" dirty="0">
                <a:solidFill>
                  <a:srgbClr val="0070C0"/>
                </a:solidFill>
                <a:latin typeface="Calibri" pitchFamily="34" charset="0"/>
              </a:rPr>
              <a:t>Pod względem taktycznym kierunek przez Fort Mokotowski wyprowadzał powstańców w pobliże lotniska na Okęciu, którego opanowanie stanowiło jedno z głównych zadań okręgu.</a:t>
            </a:r>
            <a:endParaRPr lang="pl-PL" sz="2000" dirty="0"/>
          </a:p>
          <a:p>
            <a:pPr lvl="0"/>
            <a:endParaRPr lang="pl-PL" b="1" u="sng" dirty="0">
              <a:solidFill>
                <a:srgbClr val="0070C0"/>
              </a:solidFill>
              <a:latin typeface="Calibri" pitchFamily="34" charset="0"/>
            </a:endParaRPr>
          </a:p>
          <a:p>
            <a:pPr lvl="0"/>
            <a:r>
              <a:rPr lang="pl-PL" b="1" u="sng" dirty="0">
                <a:solidFill>
                  <a:srgbClr val="0070C0"/>
                </a:solidFill>
                <a:latin typeface="Calibri" pitchFamily="34" charset="0"/>
              </a:rPr>
              <a:t>STRUKTURY V OBWODU</a:t>
            </a:r>
            <a:endParaRPr lang="pl-PL" dirty="0">
              <a:solidFill>
                <a:srgbClr val="0070C0"/>
              </a:solidFill>
              <a:latin typeface="Calibri" pitchFamily="34" charset="0"/>
            </a:endParaRPr>
          </a:p>
          <a:p>
            <a:r>
              <a:rPr lang="pl-PL" dirty="0">
                <a:solidFill>
                  <a:srgbClr val="0070C0"/>
                </a:solidFill>
                <a:latin typeface="Calibri" pitchFamily="34" charset="0"/>
              </a:rPr>
              <a:t>Struktury obwodu obejmowały 6 rejonów:</a:t>
            </a:r>
          </a:p>
          <a:p>
            <a:r>
              <a:rPr lang="pl-PL" dirty="0">
                <a:solidFill>
                  <a:srgbClr val="0070C0"/>
                </a:solidFill>
                <a:latin typeface="Calibri" pitchFamily="34" charset="0"/>
              </a:rPr>
              <a:t>- Rejon 1 rejony ul. Czerniakowskiej – 1 Pułk Szwoleżerów AK oraz I Dywizjon Artylerii Konnej</a:t>
            </a:r>
          </a:p>
          <a:p>
            <a:r>
              <a:rPr lang="pl-PL" dirty="0">
                <a:solidFill>
                  <a:srgbClr val="0070C0"/>
                </a:solidFill>
                <a:latin typeface="Calibri" pitchFamily="34" charset="0"/>
              </a:rPr>
              <a:t>- Rejon 2 Sielce, Siekierki – I Batalion OW PPS* oraz 2 kompanie (6 plutonów)</a:t>
            </a:r>
          </a:p>
          <a:p>
            <a:r>
              <a:rPr lang="pl-PL" dirty="0">
                <a:solidFill>
                  <a:srgbClr val="0070C0"/>
                </a:solidFill>
                <a:latin typeface="Calibri" pitchFamily="34" charset="0"/>
              </a:rPr>
              <a:t>- Rejon 3 rejony </a:t>
            </a:r>
            <a:r>
              <a:rPr lang="pl-PL" dirty="0" err="1">
                <a:solidFill>
                  <a:srgbClr val="0070C0"/>
                </a:solidFill>
                <a:latin typeface="Calibri" pitchFamily="34" charset="0"/>
              </a:rPr>
              <a:t>pl</a:t>
            </a:r>
            <a:r>
              <a:rPr lang="pl-PL" dirty="0">
                <a:solidFill>
                  <a:srgbClr val="0070C0"/>
                </a:solidFill>
                <a:latin typeface="Calibri" pitchFamily="34" charset="0"/>
              </a:rPr>
              <a:t>. Unii Lubelskiej – 3 kompanie (8 plutonów)</a:t>
            </a:r>
          </a:p>
          <a:p>
            <a:r>
              <a:rPr lang="pl-PL" dirty="0">
                <a:solidFill>
                  <a:srgbClr val="0070C0"/>
                </a:solidFill>
                <a:latin typeface="Calibri" pitchFamily="34" charset="0"/>
              </a:rPr>
              <a:t>- Rejon 4 rejony Pola Mokotowskiego – 4 kompanie, II Batalion Szturmowy „Odwet” i Grupa artyleryjska „Granat”</a:t>
            </a:r>
          </a:p>
          <a:p>
            <a:r>
              <a:rPr lang="pl-PL" dirty="0">
                <a:solidFill>
                  <a:srgbClr val="0070C0"/>
                </a:solidFill>
                <a:latin typeface="Calibri" pitchFamily="34" charset="0"/>
              </a:rPr>
              <a:t>- Rejon 5 Sadyba – Batalion „Oaza”</a:t>
            </a:r>
          </a:p>
          <a:p>
            <a:r>
              <a:rPr lang="pl-PL" dirty="0">
                <a:solidFill>
                  <a:srgbClr val="0070C0"/>
                </a:solidFill>
                <a:latin typeface="Calibri" pitchFamily="34" charset="0"/>
              </a:rPr>
              <a:t>- Rejon 6 Południowy Mokotów – pułk „Baszta” (bataliony: „Bałtyk”, „Karpaty”, „Olza”, „Ryś” oraz pułk „Waligóra”)</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pl-PL" sz="2000" b="0" i="0" strike="noStrike" cap="none" normalizeH="0" baseline="0" dirty="0">
              <a:ln>
                <a:noFill/>
              </a:ln>
              <a:solidFill>
                <a:srgbClr val="0070C0"/>
              </a:solidFill>
              <a:effectLst/>
              <a:latin typeface="Arial" pitchFamily="34" charset="0"/>
              <a:cs typeface="Arial" pitchFamily="34" charset="0"/>
            </a:endParaRPr>
          </a:p>
        </p:txBody>
      </p:sp>
      <p:sp>
        <p:nvSpPr>
          <p:cNvPr id="3" name="Symbol zastępczy numeru slajdu 2"/>
          <p:cNvSpPr>
            <a:spLocks noGrp="1"/>
          </p:cNvSpPr>
          <p:nvPr>
            <p:ph type="sldNum" sz="quarter" idx="12"/>
          </p:nvPr>
        </p:nvSpPr>
        <p:spPr/>
        <p:txBody>
          <a:bodyPr/>
          <a:lstStyle/>
          <a:p>
            <a:fld id="{9A8605FA-1B16-4A49-B64D-CB5430158E29}" type="slidenum">
              <a:rPr lang="pl-PL" smtClean="0"/>
              <a:pPr/>
              <a:t>21</a:t>
            </a:fld>
            <a:endParaRPr lang="pl-PL"/>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ChangeArrowheads="1"/>
          </p:cNvSpPr>
          <p:nvPr/>
        </p:nvSpPr>
        <p:spPr bwMode="auto">
          <a:xfrm>
            <a:off x="1043608" y="149734"/>
            <a:ext cx="7416824"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pl-PL" b="1" u="sng" dirty="0">
                <a:solidFill>
                  <a:srgbClr val="0070C0"/>
                </a:solidFill>
                <a:latin typeface="Calibri" pitchFamily="34" charset="0"/>
              </a:rPr>
              <a:t>PUŁK „BASZTA”</a:t>
            </a:r>
            <a:endParaRPr lang="pl-PL" dirty="0">
              <a:solidFill>
                <a:srgbClr val="0070C0"/>
              </a:solidFill>
              <a:latin typeface="Calibri" pitchFamily="34" charset="0"/>
            </a:endParaRPr>
          </a:p>
          <a:p>
            <a:r>
              <a:rPr lang="pl-PL" dirty="0">
                <a:solidFill>
                  <a:srgbClr val="0070C0"/>
                </a:solidFill>
                <a:latin typeface="Calibri" pitchFamily="34" charset="0"/>
              </a:rPr>
              <a:t>Nazwa powstała od wyrażenia </a:t>
            </a:r>
            <a:r>
              <a:rPr lang="pl-PL" b="1" dirty="0" err="1">
                <a:solidFill>
                  <a:srgbClr val="0070C0"/>
                </a:solidFill>
                <a:latin typeface="Calibri" pitchFamily="34" charset="0"/>
              </a:rPr>
              <a:t>BA</a:t>
            </a:r>
            <a:r>
              <a:rPr lang="pl-PL" dirty="0" err="1">
                <a:solidFill>
                  <a:srgbClr val="0070C0"/>
                </a:solidFill>
                <a:latin typeface="Calibri" pitchFamily="34" charset="0"/>
              </a:rPr>
              <a:t>talion</a:t>
            </a:r>
            <a:r>
              <a:rPr lang="pl-PL" dirty="0">
                <a:solidFill>
                  <a:srgbClr val="0070C0"/>
                </a:solidFill>
                <a:latin typeface="Calibri" pitchFamily="34" charset="0"/>
              </a:rPr>
              <a:t> ochrony </a:t>
            </a:r>
            <a:r>
              <a:rPr lang="pl-PL" b="1" dirty="0" err="1">
                <a:solidFill>
                  <a:srgbClr val="0070C0"/>
                </a:solidFill>
                <a:latin typeface="Calibri" pitchFamily="34" charset="0"/>
              </a:rPr>
              <a:t>SZTA</a:t>
            </a:r>
            <a:r>
              <a:rPr lang="pl-PL" dirty="0" err="1">
                <a:solidFill>
                  <a:srgbClr val="0070C0"/>
                </a:solidFill>
                <a:latin typeface="Calibri" pitchFamily="34" charset="0"/>
              </a:rPr>
              <a:t>bu</a:t>
            </a:r>
            <a:r>
              <a:rPr lang="pl-PL" dirty="0">
                <a:solidFill>
                  <a:srgbClr val="0070C0"/>
                </a:solidFill>
                <a:latin typeface="Calibri" pitchFamily="34" charset="0"/>
              </a:rPr>
              <a:t>.</a:t>
            </a:r>
          </a:p>
          <a:p>
            <a:endParaRPr lang="pl-PL" dirty="0">
              <a:solidFill>
                <a:srgbClr val="0070C0"/>
              </a:solidFill>
              <a:latin typeface="Calibri" pitchFamily="34" charset="0"/>
            </a:endParaRPr>
          </a:p>
          <a:p>
            <a:endParaRPr lang="pl-PL" dirty="0">
              <a:solidFill>
                <a:srgbClr val="0070C0"/>
              </a:solidFill>
              <a:latin typeface="Calibri" pitchFamily="34" charset="0"/>
            </a:endParaRPr>
          </a:p>
          <a:p>
            <a:endParaRPr lang="pl-PL" dirty="0">
              <a:solidFill>
                <a:srgbClr val="0070C0"/>
              </a:solidFill>
              <a:latin typeface="Calibri" pitchFamily="34" charset="0"/>
            </a:endParaRPr>
          </a:p>
          <a:p>
            <a:endParaRPr lang="pl-PL" dirty="0">
              <a:solidFill>
                <a:srgbClr val="0070C0"/>
              </a:solidFill>
              <a:latin typeface="Calibri" pitchFamily="34" charset="0"/>
            </a:endParaRPr>
          </a:p>
          <a:p>
            <a:endParaRPr lang="pl-PL" dirty="0">
              <a:solidFill>
                <a:srgbClr val="0070C0"/>
              </a:solidFill>
              <a:latin typeface="Calibri" pitchFamily="34" charset="0"/>
            </a:endParaRPr>
          </a:p>
          <a:p>
            <a:endParaRPr lang="pl-PL" dirty="0">
              <a:solidFill>
                <a:srgbClr val="0070C0"/>
              </a:solidFill>
              <a:latin typeface="Calibri" pitchFamily="34" charset="0"/>
            </a:endParaRPr>
          </a:p>
          <a:p>
            <a:endParaRPr lang="pl-PL" dirty="0">
              <a:solidFill>
                <a:srgbClr val="0070C0"/>
              </a:solidFill>
              <a:latin typeface="Calibri" pitchFamily="34" charset="0"/>
            </a:endParaRPr>
          </a:p>
          <a:p>
            <a:endParaRPr lang="pl-PL" dirty="0">
              <a:solidFill>
                <a:srgbClr val="0070C0"/>
              </a:solidFill>
              <a:latin typeface="Calibri" pitchFamily="34" charset="0"/>
            </a:endParaRPr>
          </a:p>
          <a:p>
            <a:endParaRPr lang="pl-PL" dirty="0">
              <a:solidFill>
                <a:srgbClr val="0070C0"/>
              </a:solidFill>
              <a:latin typeface="Calibri" pitchFamily="34" charset="0"/>
            </a:endParaRPr>
          </a:p>
          <a:p>
            <a:endParaRPr lang="pl-PL" dirty="0">
              <a:solidFill>
                <a:srgbClr val="0070C0"/>
              </a:solidFill>
              <a:latin typeface="Calibri" pitchFamily="34" charset="0"/>
            </a:endParaRPr>
          </a:p>
          <a:p>
            <a:endParaRPr lang="pl-PL" dirty="0">
              <a:solidFill>
                <a:srgbClr val="0070C0"/>
              </a:solidFill>
              <a:latin typeface="Calibri" pitchFamily="34" charset="0"/>
            </a:endParaRPr>
          </a:p>
          <a:p>
            <a:r>
              <a:rPr lang="pl-PL" dirty="0">
                <a:solidFill>
                  <a:srgbClr val="0070C0"/>
                </a:solidFill>
                <a:latin typeface="Calibri" pitchFamily="34" charset="0"/>
              </a:rPr>
              <a:t>- dowódca ppłk Stanisławem Kamińskim „Danielem” </a:t>
            </a:r>
          </a:p>
          <a:p>
            <a:r>
              <a:rPr lang="pl-PL" dirty="0">
                <a:solidFill>
                  <a:srgbClr val="0070C0"/>
                </a:solidFill>
                <a:latin typeface="Calibri" pitchFamily="34" charset="0"/>
              </a:rPr>
              <a:t>- główny trzon całego obwodu V </a:t>
            </a:r>
          </a:p>
          <a:p>
            <a:r>
              <a:rPr lang="pl-PL" dirty="0">
                <a:solidFill>
                  <a:srgbClr val="0070C0"/>
                </a:solidFill>
                <a:latin typeface="Calibri" pitchFamily="34" charset="0"/>
              </a:rPr>
              <a:t>- 1 sierpnia 1944r. liczył on 2200 żołnierzy</a:t>
            </a:r>
          </a:p>
          <a:p>
            <a:r>
              <a:rPr lang="pl-PL" dirty="0">
                <a:solidFill>
                  <a:srgbClr val="0070C0"/>
                </a:solidFill>
                <a:latin typeface="Calibri" pitchFamily="34" charset="0"/>
              </a:rPr>
              <a:t>- JEDYNY oddział w południowej Warszawie, czyli „niemieckiej dzielnicy  mieszkaniowej”, który nie uległ rozsypce i utrzymał zajęty teren, walcząc od początku aż do momentu kapitulacji powstania.</a:t>
            </a:r>
          </a:p>
          <a:p>
            <a:r>
              <a:rPr lang="pl-PL" dirty="0">
                <a:solidFill>
                  <a:srgbClr val="0070C0"/>
                </a:solidFill>
                <a:latin typeface="Calibri" pitchFamily="34" charset="0"/>
              </a:rPr>
              <a:t>Spotkania żołnierzy „Baszty” od lat odbywają się ok godziny 17 na Warszawskim Mokotowie, w lokalu przy ul. Tureckiej.</a:t>
            </a:r>
          </a:p>
          <a:p>
            <a:r>
              <a:rPr lang="pl-PL" dirty="0">
                <a:solidFill>
                  <a:srgbClr val="0070C0"/>
                </a:solidFill>
                <a:latin typeface="Calibri" pitchFamily="34" charset="0"/>
              </a:rPr>
              <a:t> </a:t>
            </a:r>
          </a:p>
        </p:txBody>
      </p:sp>
      <p:pic>
        <p:nvPicPr>
          <p:cNvPr id="3" name="Obraz 2"/>
          <p:cNvPicPr/>
          <p:nvPr/>
        </p:nvPicPr>
        <p:blipFill>
          <a:blip r:embed="rId2" cstate="print">
            <a:extLst>
              <a:ext uri="{28A0092B-C50C-407E-A947-70E740481C1C}">
                <a14:useLocalDpi xmlns:a14="http://schemas.microsoft.com/office/drawing/2010/main" val="0"/>
              </a:ext>
            </a:extLst>
          </a:blip>
          <a:stretch>
            <a:fillRect/>
          </a:stretch>
        </p:blipFill>
        <p:spPr>
          <a:xfrm>
            <a:off x="2483768" y="980728"/>
            <a:ext cx="2699792" cy="2448272"/>
          </a:xfrm>
          <a:prstGeom prst="rect">
            <a:avLst/>
          </a:prstGeom>
        </p:spPr>
      </p:pic>
      <p:sp>
        <p:nvSpPr>
          <p:cNvPr id="5" name="Symbol zastępczy numeru slajdu 4"/>
          <p:cNvSpPr>
            <a:spLocks noGrp="1"/>
          </p:cNvSpPr>
          <p:nvPr>
            <p:ph type="sldNum" sz="quarter" idx="12"/>
          </p:nvPr>
        </p:nvSpPr>
        <p:spPr/>
        <p:txBody>
          <a:bodyPr/>
          <a:lstStyle/>
          <a:p>
            <a:fld id="{9A8605FA-1B16-4A49-B64D-CB5430158E29}" type="slidenum">
              <a:rPr lang="pl-PL" smtClean="0"/>
              <a:pPr/>
              <a:t>22</a:t>
            </a:fld>
            <a:endParaRPr lang="pl-PL"/>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ChangeArrowheads="1"/>
          </p:cNvSpPr>
          <p:nvPr/>
        </p:nvSpPr>
        <p:spPr bwMode="auto">
          <a:xfrm>
            <a:off x="1115616" y="-43649"/>
            <a:ext cx="8028384" cy="70173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pl-PL" sz="1600" b="1" u="sng" dirty="0">
                <a:solidFill>
                  <a:srgbClr val="0070C0"/>
                </a:solidFill>
                <a:latin typeface="Calibri" pitchFamily="34" charset="0"/>
              </a:rPr>
              <a:t>NAJWAŻNIEJSZE WYDARZENIA</a:t>
            </a:r>
            <a:endParaRPr lang="pl-PL" sz="1600" dirty="0">
              <a:solidFill>
                <a:srgbClr val="0070C0"/>
              </a:solidFill>
              <a:latin typeface="Calibri" pitchFamily="34" charset="0"/>
            </a:endParaRPr>
          </a:p>
          <a:p>
            <a:r>
              <a:rPr lang="pl-PL" sz="1500" b="1" dirty="0">
                <a:solidFill>
                  <a:srgbClr val="0070C0"/>
                </a:solidFill>
                <a:latin typeface="Calibri" pitchFamily="34" charset="0"/>
              </a:rPr>
              <a:t>1 Sierpnia - </a:t>
            </a:r>
            <a:r>
              <a:rPr lang="pl-PL" sz="1500" dirty="0">
                <a:solidFill>
                  <a:srgbClr val="0070C0"/>
                </a:solidFill>
                <a:latin typeface="Calibri" pitchFamily="34" charset="0"/>
              </a:rPr>
              <a:t>godzina 17:00, zwana godziną „W”. V obwód AK ruszył do ataku na silnie umocnione niemieckie punkty oporu, głównie przy ul. Rakowieckiej i Puławskiej, oraz Kazimierzowskiej i Woronicza – niestety zakończyło się to porażką, na skutek czego część oddziałów wycofała się do Lasu Kabackiego.</a:t>
            </a:r>
          </a:p>
          <a:p>
            <a:r>
              <a:rPr lang="pl-PL" sz="1500" b="1" dirty="0">
                <a:solidFill>
                  <a:srgbClr val="0070C0"/>
                </a:solidFill>
                <a:latin typeface="Calibri" pitchFamily="34" charset="0"/>
              </a:rPr>
              <a:t>W nocy z 1 na 2 Sierpnia</a:t>
            </a:r>
            <a:r>
              <a:rPr lang="pl-PL" sz="1500" dirty="0">
                <a:solidFill>
                  <a:srgbClr val="0070C0"/>
                </a:solidFill>
                <a:latin typeface="Calibri" pitchFamily="34" charset="0"/>
              </a:rPr>
              <a:t> doszło do szeregu zbrodni wojennych dokonanych przez jednostki SS, policji i Wermachtu - zarówno na samych powstańcach jak i na ludności cywilnej.</a:t>
            </a:r>
          </a:p>
          <a:p>
            <a:r>
              <a:rPr lang="pl-PL" sz="1500" dirty="0">
                <a:solidFill>
                  <a:srgbClr val="0070C0"/>
                </a:solidFill>
                <a:latin typeface="Calibri" pitchFamily="34" charset="0"/>
              </a:rPr>
              <a:t>W momencie wybuchu powstania w więzieniu mokotowskim przy ul. Rakowieckiej 37 przebywało 794 więźniów (w tym 41 małoletnich). </a:t>
            </a:r>
          </a:p>
          <a:p>
            <a:r>
              <a:rPr lang="pl-PL" sz="1500" b="1" dirty="0">
                <a:solidFill>
                  <a:srgbClr val="0070C0"/>
                </a:solidFill>
                <a:latin typeface="Calibri" pitchFamily="34" charset="0"/>
              </a:rPr>
              <a:t>2 Sierpnia</a:t>
            </a:r>
            <a:r>
              <a:rPr lang="pl-PL" sz="1500" dirty="0">
                <a:solidFill>
                  <a:srgbClr val="0070C0"/>
                </a:solidFill>
                <a:latin typeface="Calibri" pitchFamily="34" charset="0"/>
              </a:rPr>
              <a:t> w godzinach popołudniowych oddział SS podczas egzekucji narzuconej przez dowódców niemieckich rozstrzelał ponad 600 osób. Pozostałej części, z pomocą ludności cywilnej, udało się uciec.</a:t>
            </a:r>
          </a:p>
          <a:p>
            <a:r>
              <a:rPr lang="pl-PL" sz="1500" dirty="0">
                <a:solidFill>
                  <a:srgbClr val="0070C0"/>
                </a:solidFill>
                <a:latin typeface="Calibri" pitchFamily="34" charset="0"/>
              </a:rPr>
              <a:t>Tego samego dnia i przy tej samej ulicy doszło do masakry w klasztorze jezuitów – zabito ponad 40 osób, w tym 8 kapłanów i 8 braci Towarzystwa Jezusowego. Ocalało 14 osób, którym również udało się uciec. </a:t>
            </a:r>
          </a:p>
          <a:p>
            <a:r>
              <a:rPr lang="pl-PL" sz="1500" b="1" dirty="0">
                <a:solidFill>
                  <a:srgbClr val="0070C0"/>
                </a:solidFill>
                <a:latin typeface="Calibri" pitchFamily="34" charset="0"/>
              </a:rPr>
              <a:t>29 sierpnia -</a:t>
            </a:r>
            <a:r>
              <a:rPr lang="pl-PL" sz="1500" dirty="0">
                <a:solidFill>
                  <a:srgbClr val="0070C0"/>
                </a:solidFill>
                <a:latin typeface="Calibri" pitchFamily="34" charset="0"/>
              </a:rPr>
              <a:t> Niemcy rozpoczęli natarcie na Sadybę, gdzie powstańcy bronili się głównie w forcie im. gen. H. Dąbrowskiego stanowiącym pozostałość fortyfikacji sprzed I wojny światowej. </a:t>
            </a:r>
          </a:p>
          <a:p>
            <a:r>
              <a:rPr lang="pl-PL" sz="1500" b="1" dirty="0">
                <a:solidFill>
                  <a:srgbClr val="0070C0"/>
                </a:solidFill>
                <a:latin typeface="Calibri" pitchFamily="34" charset="0"/>
              </a:rPr>
              <a:t>2 Września</a:t>
            </a:r>
            <a:r>
              <a:rPr lang="pl-PL" sz="1500" dirty="0">
                <a:solidFill>
                  <a:srgbClr val="0070C0"/>
                </a:solidFill>
                <a:latin typeface="Calibri" pitchFamily="34" charset="0"/>
              </a:rPr>
              <a:t> - po ciężkim bombardowaniu i ostrzeliwaniu przez ciężką artylerię Sadyba została opanowana przez Niemców. </a:t>
            </a:r>
          </a:p>
          <a:p>
            <a:r>
              <a:rPr lang="pl-PL" sz="1500" dirty="0">
                <a:solidFill>
                  <a:srgbClr val="0070C0"/>
                </a:solidFill>
                <a:latin typeface="Calibri" pitchFamily="34" charset="0"/>
              </a:rPr>
              <a:t>Wszystkich wziętych do niewoli powstańców Niemcy rozstrzeliwali na miejscu, a rannych dobijali. Podobnie postępowali z ludnością cywilną.</a:t>
            </a:r>
          </a:p>
          <a:p>
            <a:r>
              <a:rPr lang="pl-PL" sz="1500" b="1" dirty="0">
                <a:solidFill>
                  <a:srgbClr val="0070C0"/>
                </a:solidFill>
                <a:latin typeface="Calibri" pitchFamily="34" charset="0"/>
              </a:rPr>
              <a:t>24 września</a:t>
            </a:r>
            <a:r>
              <a:rPr lang="pl-PL" sz="1500" dirty="0">
                <a:solidFill>
                  <a:srgbClr val="0070C0"/>
                </a:solidFill>
                <a:latin typeface="Calibri" pitchFamily="34" charset="0"/>
              </a:rPr>
              <a:t> – nastąpiło generalne natarcie niemieckie na Mokotów, które trwało bez przerwy przez kolejne 4 dni. Obszar zajęty przez powstańców drastycznie się skurczył. </a:t>
            </a:r>
          </a:p>
          <a:p>
            <a:r>
              <a:rPr lang="pl-PL" sz="1500" b="1" dirty="0">
                <a:solidFill>
                  <a:srgbClr val="0070C0"/>
                </a:solidFill>
                <a:latin typeface="Calibri" pitchFamily="34" charset="0"/>
              </a:rPr>
              <a:t>26 września</a:t>
            </a:r>
            <a:r>
              <a:rPr lang="pl-PL" sz="1500" dirty="0">
                <a:solidFill>
                  <a:srgbClr val="0070C0"/>
                </a:solidFill>
                <a:latin typeface="Calibri" pitchFamily="34" charset="0"/>
              </a:rPr>
              <a:t> - dowódca Mokotowa, ppłk Józef Rokicki ps. "Karol", zarządził ewakuację kanałami do Śródmieścia władz wojskowych i cywilnych</a:t>
            </a:r>
          </a:p>
          <a:p>
            <a:r>
              <a:rPr lang="pl-PL" sz="1500" b="1" dirty="0">
                <a:solidFill>
                  <a:srgbClr val="0070C0"/>
                </a:solidFill>
                <a:latin typeface="Calibri" pitchFamily="34" charset="0"/>
              </a:rPr>
              <a:t>27 września</a:t>
            </a:r>
            <a:r>
              <a:rPr lang="pl-PL" sz="1500" dirty="0">
                <a:solidFill>
                  <a:srgbClr val="0070C0"/>
                </a:solidFill>
                <a:latin typeface="Calibri" pitchFamily="34" charset="0"/>
              </a:rPr>
              <a:t> - </a:t>
            </a:r>
            <a:r>
              <a:rPr lang="pl-PL" sz="1500" dirty="0" err="1">
                <a:solidFill>
                  <a:srgbClr val="0070C0"/>
                </a:solidFill>
                <a:latin typeface="Calibri" pitchFamily="34" charset="0"/>
              </a:rPr>
              <a:t>koło</a:t>
            </a:r>
            <a:r>
              <a:rPr lang="pl-PL" sz="1500" dirty="0">
                <a:solidFill>
                  <a:srgbClr val="0070C0"/>
                </a:solidFill>
                <a:latin typeface="Calibri" pitchFamily="34" charset="0"/>
              </a:rPr>
              <a:t> południa, resztki obrońców Mokotowa skapitulowały. </a:t>
            </a:r>
          </a:p>
          <a:p>
            <a:r>
              <a:rPr lang="pl-PL" sz="1500" dirty="0">
                <a:solidFill>
                  <a:srgbClr val="0070C0"/>
                </a:solidFill>
                <a:latin typeface="Calibri" pitchFamily="34" charset="0"/>
              </a:rPr>
              <a:t>Tego samego dnia Niemcy wymordowali na ul. Dworkowej ok 140 powstańców, którzy zabłądzili w kanałach i omyłkowo wyszli z włazu na terenie zajętym przez Niemców.</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pl-PL" sz="1400" b="0" i="0" strike="noStrike" cap="none" normalizeH="0" baseline="0" dirty="0">
              <a:ln>
                <a:noFill/>
              </a:ln>
              <a:solidFill>
                <a:srgbClr val="0070C0"/>
              </a:solidFill>
              <a:effectLst/>
              <a:latin typeface="Arial" pitchFamily="34" charset="0"/>
              <a:cs typeface="Arial" pitchFamily="34" charset="0"/>
            </a:endParaRPr>
          </a:p>
        </p:txBody>
      </p:sp>
      <p:sp>
        <p:nvSpPr>
          <p:cNvPr id="3" name="Symbol zastępczy numeru slajdu 2"/>
          <p:cNvSpPr>
            <a:spLocks noGrp="1"/>
          </p:cNvSpPr>
          <p:nvPr>
            <p:ph type="sldNum" sz="quarter" idx="12"/>
          </p:nvPr>
        </p:nvSpPr>
        <p:spPr/>
        <p:txBody>
          <a:bodyPr/>
          <a:lstStyle/>
          <a:p>
            <a:fld id="{9A8605FA-1B16-4A49-B64D-CB5430158E29}" type="slidenum">
              <a:rPr lang="pl-PL" smtClean="0"/>
              <a:pPr/>
              <a:t>23</a:t>
            </a:fld>
            <a:endParaRPr lang="pl-PL"/>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ChangeArrowheads="1"/>
          </p:cNvSpPr>
          <p:nvPr/>
        </p:nvSpPr>
        <p:spPr bwMode="auto">
          <a:xfrm>
            <a:off x="1115616" y="1187458"/>
            <a:ext cx="7416824" cy="45550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pl-PL" b="1" u="sng" dirty="0">
                <a:solidFill>
                  <a:srgbClr val="0070C0"/>
                </a:solidFill>
                <a:latin typeface="Calibri" pitchFamily="34" charset="0"/>
              </a:rPr>
              <a:t>SŁUŻBA SANITARNA NA MOKOTOWIE: </a:t>
            </a:r>
            <a:endParaRPr lang="pl-PL" dirty="0">
              <a:solidFill>
                <a:srgbClr val="0070C0"/>
              </a:solidFill>
              <a:latin typeface="Calibri" pitchFamily="34" charset="0"/>
            </a:endParaRPr>
          </a:p>
          <a:p>
            <a:r>
              <a:rPr lang="pl-PL" b="1" dirty="0">
                <a:solidFill>
                  <a:srgbClr val="0070C0"/>
                </a:solidFill>
                <a:latin typeface="Calibri" pitchFamily="34" charset="0"/>
              </a:rPr>
              <a:t>Szpital Ujazdowski</a:t>
            </a:r>
            <a:r>
              <a:rPr lang="pl-PL" dirty="0">
                <a:solidFill>
                  <a:srgbClr val="0070C0"/>
                </a:solidFill>
                <a:latin typeface="Calibri" pitchFamily="34" charset="0"/>
              </a:rPr>
              <a:t> - znajdujący się w Zamku Ujazdowskim oraz w otaczających go pawilonach. Pomimo wyraźnego oznakowania szpitala znakami Czerwonego Krzyża, 30 sierpnia nastąpił na niego pierwszy nalot lotniczy, zabijając 130 rannych i 170 osób cywilnych i personelu. Nalot został powtórzony 11,14 i 15 września, pochłaniając kolejnych 200 ofiar. Niedługo potem szpital został rozwiązany.</a:t>
            </a:r>
          </a:p>
          <a:p>
            <a:r>
              <a:rPr lang="pl-PL" b="1" dirty="0">
                <a:solidFill>
                  <a:srgbClr val="0070C0"/>
                </a:solidFill>
                <a:latin typeface="Calibri" pitchFamily="34" charset="0"/>
              </a:rPr>
              <a:t>Szpital Sióstr Elżbietanek</a:t>
            </a:r>
            <a:r>
              <a:rPr lang="pl-PL" dirty="0">
                <a:solidFill>
                  <a:srgbClr val="0070C0"/>
                </a:solidFill>
                <a:latin typeface="Calibri" pitchFamily="34" charset="0"/>
              </a:rPr>
              <a:t>  - przy ul. Powsińskiej na Sadybie. On również, pomimo wyraźnego oznakowania został doszczętnie spalony.</a:t>
            </a:r>
          </a:p>
          <a:p>
            <a:r>
              <a:rPr lang="pl-PL" dirty="0">
                <a:solidFill>
                  <a:srgbClr val="0070C0"/>
                </a:solidFill>
                <a:latin typeface="Calibri" pitchFamily="34" charset="0"/>
              </a:rPr>
              <a:t>Spalone zostały także liczne szpitale polowe, punkty sanitarne i opatrunkowe. </a:t>
            </a:r>
          </a:p>
          <a:p>
            <a:endParaRPr lang="pl-PL" dirty="0">
              <a:solidFill>
                <a:srgbClr val="0070C0"/>
              </a:solidFill>
              <a:latin typeface="Calibri" pitchFamily="34" charset="0"/>
            </a:endParaRPr>
          </a:p>
          <a:p>
            <a:r>
              <a:rPr lang="pl-PL" dirty="0">
                <a:solidFill>
                  <a:srgbClr val="0070C0"/>
                </a:solidFill>
                <a:latin typeface="Calibri" pitchFamily="34" charset="0"/>
              </a:rPr>
              <a:t>V Obwód i jego służba sani­tarna dzia­łała samo­dziel­nie, bez pomocy z zewnątrz, zdana wyłącz­nie na wła­sne siły, środki i moż­li­wo­ści ludz­kie. Sze­fem Sani­tar­nym obwodu od 2 sierp­nia do śmierci 15 wrze­śnia był </a:t>
            </a:r>
            <a:r>
              <a:rPr lang="pl-PL" dirty="0" err="1">
                <a:solidFill>
                  <a:srgbClr val="0070C0"/>
                </a:solidFill>
                <a:latin typeface="Calibri" pitchFamily="34" charset="0"/>
              </a:rPr>
              <a:t>ppłk</a:t>
            </a:r>
            <a:r>
              <a:rPr lang="pl-PL" dirty="0">
                <a:solidFill>
                  <a:srgbClr val="0070C0"/>
                </a:solidFill>
                <a:latin typeface="Calibri" pitchFamily="34" charset="0"/>
              </a:rPr>
              <a:t>. prof. dr </a:t>
            </a:r>
            <a:r>
              <a:rPr lang="pl-PL" b="1" dirty="0">
                <a:solidFill>
                  <a:srgbClr val="0070C0"/>
                </a:solidFill>
                <a:latin typeface="Calibri" pitchFamily="34" charset="0"/>
              </a:rPr>
              <a:t>Edward Loth</a:t>
            </a:r>
            <a:r>
              <a:rPr lang="pl-PL" dirty="0">
                <a:solidFill>
                  <a:srgbClr val="0070C0"/>
                </a:solidFill>
                <a:latin typeface="Calibri"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pl-PL" sz="2000" b="0" i="0" strike="noStrike" cap="none" normalizeH="0" baseline="0" dirty="0">
              <a:ln>
                <a:noFill/>
              </a:ln>
              <a:solidFill>
                <a:srgbClr val="0070C0"/>
              </a:solidFill>
              <a:effectLst/>
              <a:latin typeface="Arial" pitchFamily="34" charset="0"/>
              <a:cs typeface="Arial" pitchFamily="34" charset="0"/>
            </a:endParaRPr>
          </a:p>
        </p:txBody>
      </p:sp>
      <p:sp>
        <p:nvSpPr>
          <p:cNvPr id="3" name="Symbol zastępczy numeru slajdu 2"/>
          <p:cNvSpPr>
            <a:spLocks noGrp="1"/>
          </p:cNvSpPr>
          <p:nvPr>
            <p:ph type="sldNum" sz="quarter" idx="12"/>
          </p:nvPr>
        </p:nvSpPr>
        <p:spPr/>
        <p:txBody>
          <a:bodyPr/>
          <a:lstStyle/>
          <a:p>
            <a:fld id="{9A8605FA-1B16-4A49-B64D-CB5430158E29}" type="slidenum">
              <a:rPr lang="pl-PL" smtClean="0"/>
              <a:pPr/>
              <a:t>24</a:t>
            </a:fld>
            <a:endParaRPr lang="pl-PL"/>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ChangeArrowheads="1"/>
          </p:cNvSpPr>
          <p:nvPr/>
        </p:nvSpPr>
        <p:spPr bwMode="auto">
          <a:xfrm>
            <a:off x="1043608" y="188640"/>
            <a:ext cx="7416824" cy="427809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pl-PL" b="1" u="sng" dirty="0">
                <a:solidFill>
                  <a:srgbClr val="0070C0"/>
                </a:solidFill>
                <a:latin typeface="Calibri" pitchFamily="34" charset="0"/>
              </a:rPr>
              <a:t>MARSZ MOKOTOWA</a:t>
            </a:r>
            <a:endParaRPr lang="pl-PL" dirty="0">
              <a:solidFill>
                <a:srgbClr val="0070C0"/>
              </a:solidFill>
              <a:latin typeface="Calibri" pitchFamily="34" charset="0"/>
            </a:endParaRPr>
          </a:p>
          <a:p>
            <a:r>
              <a:rPr lang="pl-PL" b="1" dirty="0">
                <a:solidFill>
                  <a:srgbClr val="0070C0"/>
                </a:solidFill>
                <a:latin typeface="Calibri" pitchFamily="34" charset="0"/>
              </a:rPr>
              <a:t> </a:t>
            </a:r>
            <a:endParaRPr lang="pl-PL" dirty="0">
              <a:solidFill>
                <a:srgbClr val="0070C0"/>
              </a:solidFill>
              <a:latin typeface="Calibri" pitchFamily="34" charset="0"/>
            </a:endParaRPr>
          </a:p>
          <a:p>
            <a:r>
              <a:rPr lang="pl-PL" b="1" dirty="0">
                <a:solidFill>
                  <a:srgbClr val="0070C0"/>
                </a:solidFill>
                <a:latin typeface="Calibri" pitchFamily="34" charset="0"/>
              </a:rPr>
              <a:t> </a:t>
            </a:r>
            <a:endParaRPr lang="pl-PL" dirty="0">
              <a:solidFill>
                <a:srgbClr val="0070C0"/>
              </a:solidFill>
              <a:latin typeface="Calibri" pitchFamily="34" charset="0"/>
            </a:endParaRPr>
          </a:p>
          <a:p>
            <a:r>
              <a:rPr lang="pl-PL" dirty="0">
                <a:solidFill>
                  <a:srgbClr val="0070C0"/>
                </a:solidFill>
                <a:latin typeface="Calibri" pitchFamily="34" charset="0"/>
              </a:rPr>
              <a:t>Pieśń ta powstała 20 sierpnia 1944 roku i od tego czasu stała się symbolem chwały i czci Mokotowa oraz nieformalnym hymnem dzielnicy Mokotów. Obecnie jest to też hymn Hufca ZHP Warszawa Mokotów im. Szarych Szeregów. </a:t>
            </a:r>
          </a:p>
          <a:p>
            <a:r>
              <a:rPr lang="pl-PL" dirty="0">
                <a:solidFill>
                  <a:srgbClr val="0070C0"/>
                </a:solidFill>
                <a:latin typeface="Calibri" pitchFamily="34" charset="0"/>
              </a:rPr>
              <a:t> </a:t>
            </a:r>
          </a:p>
          <a:p>
            <a:r>
              <a:rPr lang="pl-PL" dirty="0">
                <a:solidFill>
                  <a:srgbClr val="0070C0"/>
                </a:solidFill>
                <a:latin typeface="Calibri" pitchFamily="34" charset="0"/>
              </a:rPr>
              <a:t>Muzykę do słów Mirosława „Karnisz” Jezierskiego napisał Jan Markowski, żołnierz z kompanii saperów pułku AK „Baszta”.</a:t>
            </a:r>
          </a:p>
          <a:p>
            <a:r>
              <a:rPr lang="pl-PL" b="1" dirty="0">
                <a:solidFill>
                  <a:srgbClr val="0070C0"/>
                </a:solidFill>
                <a:latin typeface="Calibri" pitchFamily="34" charset="0"/>
              </a:rPr>
              <a:t> </a:t>
            </a:r>
            <a:endParaRPr lang="pl-PL" dirty="0">
              <a:solidFill>
                <a:srgbClr val="0070C0"/>
              </a:solidFill>
              <a:latin typeface="Calibri" pitchFamily="34" charset="0"/>
            </a:endParaRPr>
          </a:p>
          <a:p>
            <a:r>
              <a:rPr lang="pl-PL" dirty="0">
                <a:solidFill>
                  <a:srgbClr val="0070C0"/>
                </a:solidFill>
                <a:latin typeface="Calibri" pitchFamily="34" charset="0"/>
              </a:rPr>
              <a:t>Od 1969 roku rozbrzmiewa codziennie o godzinie 17:00 (na pamiątkę godziny W) z wieży zegarowej „Domku Gotyckiego” („Gołębnika”), stojącego przy ulicy Puławskiej 59.</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pl-PL" sz="2000" b="0" i="0" strike="noStrike" cap="none" normalizeH="0" baseline="0" dirty="0">
              <a:ln>
                <a:noFill/>
              </a:ln>
              <a:solidFill>
                <a:srgbClr val="0070C0"/>
              </a:solidFill>
              <a:effectLst/>
              <a:latin typeface="Arial" pitchFamily="34" charset="0"/>
              <a:cs typeface="Arial" pitchFamily="34" charset="0"/>
            </a:endParaRPr>
          </a:p>
        </p:txBody>
      </p:sp>
      <p:pic>
        <p:nvPicPr>
          <p:cNvPr id="3" name="Obraz 2"/>
          <p:cNvPicPr/>
          <p:nvPr/>
        </p:nvPicPr>
        <p:blipFill>
          <a:blip r:embed="rId2" cstate="print">
            <a:extLst>
              <a:ext uri="{28A0092B-C50C-407E-A947-70E740481C1C}">
                <a14:useLocalDpi xmlns:a14="http://schemas.microsoft.com/office/drawing/2010/main" val="0"/>
              </a:ext>
            </a:extLst>
          </a:blip>
          <a:stretch>
            <a:fillRect/>
          </a:stretch>
        </p:blipFill>
        <p:spPr>
          <a:xfrm>
            <a:off x="5868144" y="3933056"/>
            <a:ext cx="2764140" cy="2736304"/>
          </a:xfrm>
          <a:prstGeom prst="rect">
            <a:avLst/>
          </a:prstGeom>
        </p:spPr>
      </p:pic>
      <p:sp>
        <p:nvSpPr>
          <p:cNvPr id="43009" name="Rectangle 1"/>
          <p:cNvSpPr>
            <a:spLocks noChangeArrowheads="1"/>
          </p:cNvSpPr>
          <p:nvPr/>
        </p:nvSpPr>
        <p:spPr bwMode="auto">
          <a:xfrm>
            <a:off x="2915816" y="6381328"/>
            <a:ext cx="2736304"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1" i="1" u="none" strike="noStrike" cap="none" normalizeH="0" baseline="0" dirty="0">
                <a:ln>
                  <a:noFill/>
                </a:ln>
                <a:solidFill>
                  <a:srgbClr val="0070C0"/>
                </a:solidFill>
                <a:effectLst/>
                <a:latin typeface="Trebuchet MS"/>
                <a:ea typeface="Trebuchet MS" pitchFamily="34" charset="0"/>
                <a:cs typeface="Times New Roman" pitchFamily="18" charset="0"/>
              </a:rPr>
              <a:t>„</a:t>
            </a:r>
            <a:r>
              <a:rPr kumimoji="0" lang="pl-PL" sz="1200" b="1" i="1" u="none" strike="noStrike" cap="none" normalizeH="0" baseline="0" dirty="0">
                <a:ln>
                  <a:noFill/>
                </a:ln>
                <a:solidFill>
                  <a:srgbClr val="0070C0"/>
                </a:solidFill>
                <a:effectLst/>
                <a:latin typeface="Verdana" pitchFamily="34" charset="0"/>
                <a:ea typeface="Trebuchet MS" pitchFamily="34" charset="0"/>
                <a:cs typeface="Times New Roman" pitchFamily="18" charset="0"/>
              </a:rPr>
              <a:t>Gołębnik</a:t>
            </a:r>
            <a:r>
              <a:rPr kumimoji="0" lang="pl-PL" sz="1200" b="1" i="1" u="none" strike="noStrike" cap="none" normalizeH="0" baseline="0" dirty="0">
                <a:ln>
                  <a:noFill/>
                </a:ln>
                <a:solidFill>
                  <a:srgbClr val="0070C0"/>
                </a:solidFill>
                <a:effectLst/>
                <a:latin typeface="Trebuchet MS"/>
                <a:ea typeface="Trebuchet MS" pitchFamily="34" charset="0"/>
                <a:cs typeface="Times New Roman" pitchFamily="18" charset="0"/>
              </a:rPr>
              <a:t>”</a:t>
            </a:r>
            <a:r>
              <a:rPr kumimoji="0" lang="pl-PL" sz="1200" b="1" i="1" u="none" strike="noStrike" cap="none" normalizeH="0" baseline="0" dirty="0">
                <a:ln>
                  <a:noFill/>
                </a:ln>
                <a:solidFill>
                  <a:srgbClr val="0070C0"/>
                </a:solidFill>
                <a:effectLst/>
                <a:latin typeface="Verdana" pitchFamily="34" charset="0"/>
                <a:ea typeface="Trebuchet MS" pitchFamily="34" charset="0"/>
                <a:cs typeface="Times New Roman" pitchFamily="18" charset="0"/>
              </a:rPr>
              <a:t> Mokot</a:t>
            </a:r>
            <a:r>
              <a:rPr kumimoji="0" lang="pl-PL" sz="1200" b="1" i="1" u="none" strike="noStrike" cap="none" normalizeH="0" baseline="0" dirty="0">
                <a:ln>
                  <a:noFill/>
                </a:ln>
                <a:solidFill>
                  <a:srgbClr val="0070C0"/>
                </a:solidFill>
                <a:effectLst/>
                <a:latin typeface="Trebuchet MS"/>
                <a:ea typeface="Trebuchet MS" pitchFamily="34" charset="0"/>
                <a:cs typeface="Times New Roman" pitchFamily="18" charset="0"/>
              </a:rPr>
              <a:t>ó</a:t>
            </a:r>
            <a:r>
              <a:rPr kumimoji="0" lang="pl-PL" sz="1200" b="1" i="1" u="none" strike="noStrike" cap="none" normalizeH="0" baseline="0" dirty="0">
                <a:ln>
                  <a:noFill/>
                </a:ln>
                <a:solidFill>
                  <a:srgbClr val="0070C0"/>
                </a:solidFill>
                <a:effectLst/>
                <a:latin typeface="Verdana" pitchFamily="34" charset="0"/>
                <a:ea typeface="Trebuchet MS" pitchFamily="34" charset="0"/>
                <a:cs typeface="Times New Roman" pitchFamily="18" charset="0"/>
              </a:rPr>
              <a:t>w</a:t>
            </a:r>
            <a:endParaRPr kumimoji="0" lang="pl-PL" sz="1200" b="1" i="0" u="none" strike="noStrike" cap="none" normalizeH="0" baseline="0" dirty="0">
              <a:ln>
                <a:noFill/>
              </a:ln>
              <a:solidFill>
                <a:srgbClr val="0070C0"/>
              </a:solidFill>
              <a:effectLst/>
              <a:latin typeface="Arial" pitchFamily="34" charset="0"/>
              <a:cs typeface="Arial" pitchFamily="34" charset="0"/>
            </a:endParaRPr>
          </a:p>
        </p:txBody>
      </p:sp>
      <p:sp>
        <p:nvSpPr>
          <p:cNvPr id="5" name="Symbol zastępczy numeru slajdu 4"/>
          <p:cNvSpPr>
            <a:spLocks noGrp="1"/>
          </p:cNvSpPr>
          <p:nvPr>
            <p:ph type="sldNum" sz="quarter" idx="12"/>
          </p:nvPr>
        </p:nvSpPr>
        <p:spPr/>
        <p:txBody>
          <a:bodyPr/>
          <a:lstStyle/>
          <a:p>
            <a:fld id="{9A8605FA-1B16-4A49-B64D-CB5430158E29}" type="slidenum">
              <a:rPr lang="pl-PL" smtClean="0"/>
              <a:pPr/>
              <a:t>25</a:t>
            </a:fld>
            <a:endParaRPr lang="pl-PL"/>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ChangeArrowheads="1"/>
          </p:cNvSpPr>
          <p:nvPr/>
        </p:nvSpPr>
        <p:spPr bwMode="auto">
          <a:xfrm>
            <a:off x="1115616" y="648852"/>
            <a:ext cx="7416824"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pl-PL" sz="2000" b="1" u="sng" dirty="0">
                <a:solidFill>
                  <a:srgbClr val="0070C0"/>
                </a:solidFill>
                <a:latin typeface="Calibri" pitchFamily="34" charset="0"/>
              </a:rPr>
              <a:t>POSŁOWIE – V OBWÓD MOKOTÓW</a:t>
            </a:r>
            <a:endParaRPr lang="pl-PL" sz="2000" dirty="0">
              <a:solidFill>
                <a:srgbClr val="0070C0"/>
              </a:solidFill>
              <a:latin typeface="Calibri" pitchFamily="34" charset="0"/>
            </a:endParaRPr>
          </a:p>
          <a:p>
            <a:r>
              <a:rPr lang="pl-PL" sz="2000" dirty="0">
                <a:solidFill>
                  <a:srgbClr val="0070C0"/>
                </a:solidFill>
                <a:latin typeface="Calibri" pitchFamily="34" charset="0"/>
              </a:rPr>
              <a:t> </a:t>
            </a:r>
          </a:p>
          <a:p>
            <a:r>
              <a:rPr lang="pl-PL" sz="2000" dirty="0">
                <a:solidFill>
                  <a:srgbClr val="0070C0"/>
                </a:solidFill>
                <a:latin typeface="Calibri" pitchFamily="34" charset="0"/>
              </a:rPr>
              <a:t> </a:t>
            </a:r>
          </a:p>
          <a:p>
            <a:r>
              <a:rPr lang="pl-PL" sz="2000" dirty="0">
                <a:solidFill>
                  <a:srgbClr val="0070C0"/>
                </a:solidFill>
                <a:latin typeface="Calibri" pitchFamily="34" charset="0"/>
              </a:rPr>
              <a:t>Obwód V Mokotów miał jedno z ważniejszych zadań w Powstaniu - była to osłona całego Powstania od południa. Terytorialnie był trzy razy większy niż Śródmieście ale wojska miał dwa razy mniej. Przez 57 dni zdołał jednak obronić całą południową część Warszawy.</a:t>
            </a:r>
          </a:p>
          <a:p>
            <a:r>
              <a:rPr lang="pl-PL" sz="2000" dirty="0">
                <a:solidFill>
                  <a:srgbClr val="0070C0"/>
                </a:solidFill>
                <a:latin typeface="Calibri" pitchFamily="34" charset="0"/>
              </a:rPr>
              <a:t>Na Mokotowie walczyło prawie 6.000 ludzi. Zginęło ok 1700 powstańców oraz bardzo dużo ludności cywilnej zabitej w doraźnych egzekucjach głównie przez żandarmów niemieckich.</a:t>
            </a:r>
          </a:p>
          <a:p>
            <a:r>
              <a:rPr lang="pl-PL" sz="2000" dirty="0">
                <a:solidFill>
                  <a:srgbClr val="0070C0"/>
                </a:solidFill>
                <a:latin typeface="Calibri" pitchFamily="34" charset="0"/>
              </a:rPr>
              <a:t>Po upadku Powstania Warszawskiego ludność cywilną skoncentrowano na terenie Wyścigów Konnych na Służewcu, skąd przewieziono ją tymczasowo do Pruszkowa. Stąd wiele osób deportowano do obozów koncentracyjnych </a:t>
            </a:r>
            <a:r>
              <a:rPr lang="pl-PL" sz="2000" dirty="0" err="1">
                <a:solidFill>
                  <a:srgbClr val="0070C0"/>
                </a:solidFill>
                <a:latin typeface="Calibri" pitchFamily="34" charset="0"/>
              </a:rPr>
              <a:t>lub</a:t>
            </a:r>
            <a:r>
              <a:rPr lang="pl-PL" sz="2000" dirty="0">
                <a:solidFill>
                  <a:srgbClr val="0070C0"/>
                </a:solidFill>
                <a:latin typeface="Calibri" pitchFamily="34" charset="0"/>
              </a:rPr>
              <a:t> wywieziono na roboty przymusowe w głąb III Rzeszy.</a:t>
            </a:r>
          </a:p>
          <a:p>
            <a:r>
              <a:rPr lang="pl-PL" sz="2000" dirty="0"/>
              <a:t> </a:t>
            </a:r>
          </a:p>
          <a:p>
            <a:r>
              <a:rPr lang="pl-PL" sz="2000" dirty="0"/>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pl-PL" sz="2000" b="0" i="0" strike="noStrike" cap="none" normalizeH="0" baseline="0" dirty="0">
              <a:ln>
                <a:noFill/>
              </a:ln>
              <a:solidFill>
                <a:srgbClr val="0070C0"/>
              </a:solidFill>
              <a:effectLst/>
              <a:latin typeface="Arial" pitchFamily="34" charset="0"/>
              <a:cs typeface="Arial" pitchFamily="34" charset="0"/>
            </a:endParaRPr>
          </a:p>
        </p:txBody>
      </p:sp>
      <p:sp>
        <p:nvSpPr>
          <p:cNvPr id="3" name="Symbol zastępczy numeru slajdu 2"/>
          <p:cNvSpPr>
            <a:spLocks noGrp="1"/>
          </p:cNvSpPr>
          <p:nvPr>
            <p:ph type="sldNum" sz="quarter" idx="12"/>
          </p:nvPr>
        </p:nvSpPr>
        <p:spPr/>
        <p:txBody>
          <a:bodyPr/>
          <a:lstStyle/>
          <a:p>
            <a:fld id="{9A8605FA-1B16-4A49-B64D-CB5430158E29}" type="slidenum">
              <a:rPr lang="pl-PL" smtClean="0"/>
              <a:pPr/>
              <a:t>26</a:t>
            </a:fld>
            <a:endParaRPr lang="pl-PL"/>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ChangeArrowheads="1"/>
          </p:cNvSpPr>
          <p:nvPr/>
        </p:nvSpPr>
        <p:spPr bwMode="auto">
          <a:xfrm>
            <a:off x="971600" y="-59036"/>
            <a:ext cx="8172400" cy="704808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pl-PL" sz="1600" b="1" dirty="0">
                <a:solidFill>
                  <a:schemeClr val="accent5">
                    <a:lumMod val="60000"/>
                    <a:lumOff val="40000"/>
                  </a:schemeClr>
                </a:solidFill>
                <a:latin typeface="Calibri" pitchFamily="34" charset="0"/>
              </a:rPr>
              <a:t>VI Obwód AK- Praga</a:t>
            </a:r>
          </a:p>
          <a:p>
            <a:r>
              <a:rPr lang="pl-PL" sz="1600" dirty="0">
                <a:solidFill>
                  <a:srgbClr val="0070C0"/>
                </a:solidFill>
                <a:latin typeface="Calibri" pitchFamily="34" charset="0"/>
              </a:rPr>
              <a:t>             W listopadzie 1939 powstał 6. </a:t>
            </a:r>
            <a:r>
              <a:rPr lang="pl-PL" sz="1600" dirty="0" err="1">
                <a:solidFill>
                  <a:srgbClr val="0070C0"/>
                </a:solidFill>
                <a:latin typeface="Calibri" pitchFamily="34" charset="0"/>
              </a:rPr>
              <a:t>praski</a:t>
            </a:r>
            <a:r>
              <a:rPr lang="pl-PL" sz="1600" dirty="0">
                <a:solidFill>
                  <a:srgbClr val="0070C0"/>
                </a:solidFill>
                <a:latin typeface="Calibri" pitchFamily="34" charset="0"/>
              </a:rPr>
              <a:t> obwód ZWZ, którego komendantem został ppłk Konrad Szramka Gliszczyński ps. "Zawisza". </a:t>
            </a:r>
          </a:p>
          <a:p>
            <a:r>
              <a:rPr lang="pl-PL" sz="1600" dirty="0">
                <a:solidFill>
                  <a:srgbClr val="0070C0"/>
                </a:solidFill>
                <a:latin typeface="Calibri" pitchFamily="34" charset="0"/>
              </a:rPr>
              <a:t>Powstanie</a:t>
            </a:r>
          </a:p>
          <a:p>
            <a:r>
              <a:rPr lang="pl-PL" sz="1600" dirty="0">
                <a:solidFill>
                  <a:srgbClr val="0070C0"/>
                </a:solidFill>
                <a:latin typeface="Calibri" pitchFamily="34" charset="0"/>
              </a:rPr>
              <a:t>            Od 24 lipca 1944 na Pragę zaczęły napływać liczne jednostki zmotoryzowanej piechoty niemieckiej, artylerii i czołgów. 1 sierpnia o godz. 7.30 komendant obwodu otrzymał rozkaz rozpoczęcia działań zbrojnych o godz. 17.00. Szczególny nacisk położono w nim na "zakorkowanie mostów". W związku ze spóźnionym otrzymaniem rozkazu ,który zgodnie z założeniami miał być przekazany dowódcy obwodu 24 godziny przed rozpoczęciem walk, szwankowała mobilizacja sił i środków obwodu. W związku ze znaczną koncentracją regularnych sił niemieckich na Pradze oraz ujawnionym w czasie poprzedniego pogotowia fatalnym stanem uzbrojenia konspiratorów część oficerów i żołnierzy obwodu kwestionowała sens podjęcia walki na Pradze.</a:t>
            </a:r>
          </a:p>
          <a:p>
            <a:r>
              <a:rPr lang="pl-PL" sz="1600" dirty="0">
                <a:solidFill>
                  <a:srgbClr val="0070C0"/>
                </a:solidFill>
                <a:latin typeface="Calibri" pitchFamily="34" charset="0"/>
              </a:rPr>
              <a:t>I rejon: Nowe Bródno – </a:t>
            </a:r>
            <a:r>
              <a:rPr lang="pl-PL" sz="1600" dirty="0" err="1">
                <a:solidFill>
                  <a:srgbClr val="0070C0"/>
                </a:solidFill>
                <a:latin typeface="Calibri" pitchFamily="34" charset="0"/>
              </a:rPr>
              <a:t>Pelcowizna</a:t>
            </a:r>
            <a:r>
              <a:rPr lang="pl-PL" sz="1600" dirty="0">
                <a:solidFill>
                  <a:srgbClr val="0070C0"/>
                </a:solidFill>
                <a:latin typeface="Calibri" pitchFamily="34" charset="0"/>
              </a:rPr>
              <a:t> – dowódca kpt. Zygmunt Pawlik ps. "Antoni".</a:t>
            </a:r>
          </a:p>
          <a:p>
            <a:r>
              <a:rPr lang="pl-PL" sz="1600" dirty="0">
                <a:solidFill>
                  <a:srgbClr val="0070C0"/>
                </a:solidFill>
                <a:latin typeface="Calibri" pitchFamily="34" charset="0"/>
              </a:rPr>
              <a:t>II rejon: Bródno – Targówek – </a:t>
            </a:r>
            <a:r>
              <a:rPr lang="pl-PL" sz="1600" dirty="0" err="1">
                <a:solidFill>
                  <a:srgbClr val="0070C0"/>
                </a:solidFill>
                <a:latin typeface="Calibri" pitchFamily="34" charset="0"/>
              </a:rPr>
              <a:t>Targówek</a:t>
            </a:r>
            <a:r>
              <a:rPr lang="pl-PL" sz="1600" dirty="0">
                <a:solidFill>
                  <a:srgbClr val="0070C0"/>
                </a:solidFill>
                <a:latin typeface="Calibri" pitchFamily="34" charset="0"/>
              </a:rPr>
              <a:t> Fabryczny – dowódca kpt. Kazimierz </a:t>
            </a:r>
            <a:r>
              <a:rPr lang="pl-PL" sz="1600" dirty="0" err="1">
                <a:solidFill>
                  <a:srgbClr val="0070C0"/>
                </a:solidFill>
                <a:latin typeface="Calibri" pitchFamily="34" charset="0"/>
              </a:rPr>
              <a:t>Lichodziejowski</a:t>
            </a:r>
            <a:r>
              <a:rPr lang="pl-PL" sz="1600" dirty="0">
                <a:solidFill>
                  <a:srgbClr val="0070C0"/>
                </a:solidFill>
                <a:latin typeface="Calibri" pitchFamily="34" charset="0"/>
              </a:rPr>
              <a:t> ps. "Tara".</a:t>
            </a:r>
          </a:p>
          <a:p>
            <a:r>
              <a:rPr lang="pl-PL" sz="1600" dirty="0">
                <a:solidFill>
                  <a:srgbClr val="0070C0"/>
                </a:solidFill>
                <a:latin typeface="Calibri" pitchFamily="34" charset="0"/>
              </a:rPr>
              <a:t>    III rejon: Grochów – Saska Kępa – dowódca </a:t>
            </a:r>
            <a:r>
              <a:rPr lang="pl-PL" sz="1600" dirty="0" err="1">
                <a:solidFill>
                  <a:srgbClr val="0070C0"/>
                </a:solidFill>
                <a:latin typeface="Calibri" pitchFamily="34" charset="0"/>
              </a:rPr>
              <a:t>rtm</a:t>
            </a:r>
            <a:r>
              <a:rPr lang="pl-PL" sz="1600" dirty="0">
                <a:solidFill>
                  <a:srgbClr val="0070C0"/>
                </a:solidFill>
                <a:latin typeface="Calibri" pitchFamily="34" charset="0"/>
              </a:rPr>
              <a:t>. Tadeusz </a:t>
            </a:r>
            <a:r>
              <a:rPr lang="pl-PL" sz="1600" dirty="0" err="1">
                <a:solidFill>
                  <a:srgbClr val="0070C0"/>
                </a:solidFill>
                <a:latin typeface="Calibri" pitchFamily="34" charset="0"/>
              </a:rPr>
              <a:t>Schollenderger</a:t>
            </a:r>
            <a:r>
              <a:rPr lang="pl-PL" sz="1600" dirty="0">
                <a:solidFill>
                  <a:srgbClr val="0070C0"/>
                </a:solidFill>
                <a:latin typeface="Calibri" pitchFamily="34" charset="0"/>
              </a:rPr>
              <a:t> ps. "Rakowski".</a:t>
            </a:r>
          </a:p>
          <a:p>
            <a:r>
              <a:rPr lang="pl-PL" sz="1600" dirty="0">
                <a:solidFill>
                  <a:srgbClr val="0070C0"/>
                </a:solidFill>
                <a:latin typeface="Calibri" pitchFamily="34" charset="0"/>
              </a:rPr>
              <a:t>    IV rejon: Michałów – dowódca </a:t>
            </a:r>
            <a:r>
              <a:rPr lang="pl-PL" sz="1600" dirty="0" err="1">
                <a:solidFill>
                  <a:srgbClr val="0070C0"/>
                </a:solidFill>
                <a:latin typeface="Calibri" pitchFamily="34" charset="0"/>
              </a:rPr>
              <a:t>mjr</a:t>
            </a:r>
            <a:r>
              <a:rPr lang="pl-PL" sz="1600" dirty="0">
                <a:solidFill>
                  <a:srgbClr val="0070C0"/>
                </a:solidFill>
                <a:latin typeface="Calibri" pitchFamily="34" charset="0"/>
              </a:rPr>
              <a:t>. Henryk </a:t>
            </a:r>
            <a:r>
              <a:rPr lang="pl-PL" sz="1600" dirty="0" err="1">
                <a:solidFill>
                  <a:srgbClr val="0070C0"/>
                </a:solidFill>
                <a:latin typeface="Calibri" pitchFamily="34" charset="0"/>
              </a:rPr>
              <a:t>Bełdycki</a:t>
            </a:r>
            <a:r>
              <a:rPr lang="pl-PL" sz="1600" dirty="0">
                <a:solidFill>
                  <a:srgbClr val="0070C0"/>
                </a:solidFill>
                <a:latin typeface="Calibri" pitchFamily="34" charset="0"/>
              </a:rPr>
              <a:t> ps. "Stefan".</a:t>
            </a:r>
          </a:p>
          <a:p>
            <a:r>
              <a:rPr lang="pl-PL" sz="1600" dirty="0">
                <a:solidFill>
                  <a:srgbClr val="0070C0"/>
                </a:solidFill>
                <a:latin typeface="Calibri" pitchFamily="34" charset="0"/>
              </a:rPr>
              <a:t>    V rejon: Praga Centralna – dowódca kpt. Zygmunt Bobrowski ps. "Ludwik".</a:t>
            </a:r>
          </a:p>
          <a:p>
            <a:r>
              <a:rPr lang="pl-PL" sz="1600" dirty="0">
                <a:solidFill>
                  <a:srgbClr val="0070C0"/>
                </a:solidFill>
                <a:latin typeface="Calibri" pitchFamily="34" charset="0"/>
              </a:rPr>
              <a:t>Na godzinę "W" z nominalnego stanu liczebnego obwodu zmobilizowano około 40% żołnierzy.    272 karabinów różnych wzorów i 4800 sztuk amunicji;</a:t>
            </a:r>
          </a:p>
          <a:p>
            <a:r>
              <a:rPr lang="pl-PL" sz="1600" dirty="0">
                <a:solidFill>
                  <a:srgbClr val="0070C0"/>
                </a:solidFill>
                <a:latin typeface="Calibri" pitchFamily="34" charset="0"/>
              </a:rPr>
              <a:t>Uzbrojenie obwodu posiadane przed powstaniem było dalece niewystarczające i składało się z:</a:t>
            </a:r>
          </a:p>
          <a:p>
            <a:r>
              <a:rPr lang="pl-PL" sz="1600" dirty="0">
                <a:solidFill>
                  <a:srgbClr val="0070C0"/>
                </a:solidFill>
                <a:latin typeface="Calibri" pitchFamily="34" charset="0"/>
              </a:rPr>
              <a:t>    6 ciężkich karabinów maszynowych i 2600 sztuk amunicji;</a:t>
            </a:r>
          </a:p>
          <a:p>
            <a:r>
              <a:rPr lang="pl-PL" sz="1600" dirty="0">
                <a:solidFill>
                  <a:srgbClr val="0070C0"/>
                </a:solidFill>
                <a:latin typeface="Calibri" pitchFamily="34" charset="0"/>
              </a:rPr>
              <a:t>    7 ręcznych karabinów maszynowych;</a:t>
            </a:r>
          </a:p>
          <a:p>
            <a:r>
              <a:rPr lang="pl-PL" sz="1600" dirty="0">
                <a:solidFill>
                  <a:srgbClr val="0070C0"/>
                </a:solidFill>
                <a:latin typeface="Calibri" pitchFamily="34" charset="0"/>
              </a:rPr>
              <a:t>    jednego działka przeciwpancernego z 80 pociskami;</a:t>
            </a:r>
          </a:p>
          <a:p>
            <a:r>
              <a:rPr lang="pl-PL" sz="1600" dirty="0">
                <a:solidFill>
                  <a:srgbClr val="0070C0"/>
                </a:solidFill>
                <a:latin typeface="Calibri" pitchFamily="34" charset="0"/>
              </a:rPr>
              <a:t>    10 pistoletów maszynowych i 900 sztuk amunicji;</a:t>
            </a:r>
          </a:p>
          <a:p>
            <a:r>
              <a:rPr lang="pl-PL" sz="1600" dirty="0">
                <a:solidFill>
                  <a:srgbClr val="0070C0"/>
                </a:solidFill>
                <a:latin typeface="Calibri" pitchFamily="34" charset="0"/>
              </a:rPr>
              <a:t>    35 pistoletów maszynowych "STEN";</a:t>
            </a:r>
          </a:p>
          <a:p>
            <a:r>
              <a:rPr lang="pl-PL" sz="1600" dirty="0">
                <a:solidFill>
                  <a:srgbClr val="0070C0"/>
                </a:solidFill>
                <a:latin typeface="Calibri" pitchFamily="34" charset="0"/>
              </a:rPr>
              <a:t>    1000 granatów ręcznych (w tym ok. 500 własnej produkcji), ok. 600 butelek zapalających.</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pl-PL" sz="2000" b="0" i="0" strike="noStrike" cap="none" normalizeH="0" baseline="0" dirty="0">
              <a:ln>
                <a:noFill/>
              </a:ln>
              <a:solidFill>
                <a:srgbClr val="0070C0"/>
              </a:solidFill>
              <a:effectLst/>
              <a:latin typeface="Arial" pitchFamily="34" charset="0"/>
              <a:cs typeface="Arial" pitchFamily="34" charset="0"/>
            </a:endParaRPr>
          </a:p>
        </p:txBody>
      </p:sp>
      <p:sp>
        <p:nvSpPr>
          <p:cNvPr id="3" name="Symbol zastępczy numeru slajdu 2"/>
          <p:cNvSpPr>
            <a:spLocks noGrp="1"/>
          </p:cNvSpPr>
          <p:nvPr>
            <p:ph type="sldNum" sz="quarter" idx="12"/>
          </p:nvPr>
        </p:nvSpPr>
        <p:spPr/>
        <p:txBody>
          <a:bodyPr/>
          <a:lstStyle/>
          <a:p>
            <a:fld id="{9A8605FA-1B16-4A49-B64D-CB5430158E29}" type="slidenum">
              <a:rPr lang="pl-PL" smtClean="0"/>
              <a:pPr/>
              <a:t>27</a:t>
            </a:fld>
            <a:endParaRPr lang="pl-PL"/>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ChangeArrowheads="1"/>
          </p:cNvSpPr>
          <p:nvPr/>
        </p:nvSpPr>
        <p:spPr bwMode="auto">
          <a:xfrm>
            <a:off x="1115616" y="648852"/>
            <a:ext cx="7416824"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pl-PL" dirty="0">
                <a:solidFill>
                  <a:srgbClr val="0070C0"/>
                </a:solidFill>
                <a:latin typeface="Calibri" pitchFamily="34" charset="0"/>
              </a:rPr>
              <a:t>Wiele oddziałów nie było przygotowanych do walk, ponieważ broni nie było i często nie zdążała dotrzeć na strefy zbiórek konspirantów.</a:t>
            </a:r>
          </a:p>
          <a:p>
            <a:r>
              <a:rPr lang="pl-PL" dirty="0">
                <a:solidFill>
                  <a:srgbClr val="0070C0"/>
                </a:solidFill>
                <a:latin typeface="Calibri" pitchFamily="34" charset="0"/>
              </a:rPr>
              <a:t> </a:t>
            </a:r>
          </a:p>
          <a:p>
            <a:r>
              <a:rPr lang="pl-PL" dirty="0">
                <a:solidFill>
                  <a:srgbClr val="0070C0"/>
                </a:solidFill>
                <a:latin typeface="Calibri" pitchFamily="34" charset="0"/>
              </a:rPr>
              <a:t>O godz. 17.00 1 sierpnia rozpoczęto walki. W I rejonie zaatakowano warsztaty kolejowe przy ul. Oliwskiej bronione przez ok. 200 żołnierzy niemieckich. Wobec silnego oporu nieprzyjaciela wycofano się do budynku szkoły przy ul. Bartniczej. Niepowodzeniem zakończył się atak na most na kanale Wisła-Bug, jak i na koszary w Golędzinowie. Po wprowadzeniu przez Niemców do walki czołgów, powstańcy zmuszeni byli wycofać się na Targówek.</a:t>
            </a:r>
          </a:p>
          <a:p>
            <a:r>
              <a:rPr lang="pl-PL" dirty="0">
                <a:solidFill>
                  <a:srgbClr val="0070C0"/>
                </a:solidFill>
                <a:latin typeface="Calibri" pitchFamily="34" charset="0"/>
              </a:rPr>
              <a:t> </a:t>
            </a:r>
          </a:p>
          <a:p>
            <a:r>
              <a:rPr lang="pl-PL" dirty="0">
                <a:solidFill>
                  <a:srgbClr val="0070C0"/>
                </a:solidFill>
                <a:latin typeface="Calibri" pitchFamily="34" charset="0"/>
              </a:rPr>
              <a:t>W II rejonie natarcie na działa przeciwlotnicze zakończyło się niepowodzeniem z powodu silnego ostrzału dział i karabinów maszynowych. Nie zdobyto też budynku zarządu cmentarza </a:t>
            </a:r>
            <a:r>
              <a:rPr lang="pl-PL" dirty="0" err="1">
                <a:solidFill>
                  <a:srgbClr val="0070C0"/>
                </a:solidFill>
                <a:latin typeface="Calibri" pitchFamily="34" charset="0"/>
              </a:rPr>
              <a:t>Bródnickiego</a:t>
            </a:r>
            <a:r>
              <a:rPr lang="pl-PL" dirty="0">
                <a:solidFill>
                  <a:srgbClr val="0070C0"/>
                </a:solidFill>
                <a:latin typeface="Calibri" pitchFamily="34" charset="0"/>
              </a:rPr>
              <a:t>, jednak opanowano budynek szkoły przy ul. Osmańskiej i XXIV Komisariat Policji, gdzie zdobyto dodatkowe karabiny i pistolety.</a:t>
            </a:r>
          </a:p>
          <a:p>
            <a:endParaRPr lang="pl-PL" dirty="0">
              <a:solidFill>
                <a:srgbClr val="0070C0"/>
              </a:solidFill>
              <a:latin typeface="Calibri" pitchFamily="34" charset="0"/>
            </a:endParaRPr>
          </a:p>
          <a:p>
            <a:r>
              <a:rPr lang="pl-PL" dirty="0">
                <a:solidFill>
                  <a:srgbClr val="0070C0"/>
                </a:solidFill>
                <a:latin typeface="Calibri" pitchFamily="34" charset="0"/>
              </a:rPr>
              <a:t>III rejon nie podjął walki z powodu obecności silnych jednostek niemieckich.</a:t>
            </a:r>
          </a:p>
          <a:p>
            <a:endParaRPr lang="pl-PL" dirty="0">
              <a:solidFill>
                <a:srgbClr val="0070C0"/>
              </a:solidFill>
              <a:latin typeface="Calibri" pitchFamily="34" charset="0"/>
            </a:endParaRPr>
          </a:p>
          <a:p>
            <a:r>
              <a:rPr lang="pl-PL" dirty="0">
                <a:solidFill>
                  <a:srgbClr val="0070C0"/>
                </a:solidFill>
                <a:latin typeface="Calibri"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pl-PL" b="0" i="0" strike="noStrike" cap="none" normalizeH="0" baseline="0" dirty="0">
              <a:ln>
                <a:noFill/>
              </a:ln>
              <a:solidFill>
                <a:srgbClr val="0070C0"/>
              </a:solidFill>
              <a:effectLst/>
              <a:latin typeface="Calibri" pitchFamily="34" charset="0"/>
              <a:cs typeface="Arial" pitchFamily="34" charset="0"/>
            </a:endParaRPr>
          </a:p>
        </p:txBody>
      </p:sp>
      <p:sp>
        <p:nvSpPr>
          <p:cNvPr id="3" name="Symbol zastępczy numeru slajdu 2"/>
          <p:cNvSpPr>
            <a:spLocks noGrp="1"/>
          </p:cNvSpPr>
          <p:nvPr>
            <p:ph type="sldNum" sz="quarter" idx="12"/>
          </p:nvPr>
        </p:nvSpPr>
        <p:spPr/>
        <p:txBody>
          <a:bodyPr/>
          <a:lstStyle/>
          <a:p>
            <a:fld id="{9A8605FA-1B16-4A49-B64D-CB5430158E29}" type="slidenum">
              <a:rPr lang="pl-PL" smtClean="0"/>
              <a:pPr/>
              <a:t>28</a:t>
            </a:fld>
            <a:endParaRPr lang="pl-PL"/>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ChangeArrowheads="1"/>
          </p:cNvSpPr>
          <p:nvPr/>
        </p:nvSpPr>
        <p:spPr bwMode="auto">
          <a:xfrm>
            <a:off x="1115616" y="-120591"/>
            <a:ext cx="8028384" cy="717119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pl-PL" sz="2000" dirty="0">
                <a:solidFill>
                  <a:srgbClr val="0070C0"/>
                </a:solidFill>
                <a:latin typeface="Calibri" pitchFamily="34" charset="0"/>
              </a:rPr>
              <a:t> </a:t>
            </a:r>
          </a:p>
          <a:p>
            <a:r>
              <a:rPr lang="pl-PL" sz="2000" dirty="0">
                <a:solidFill>
                  <a:srgbClr val="0070C0"/>
                </a:solidFill>
                <a:latin typeface="Calibri" pitchFamily="34" charset="0"/>
              </a:rPr>
              <a:t>W IV rejonie natarcie na koszary 36 Legii Akademickiej przy ul. 11 Listopada załamało się pod silnym ogniem nieprzyjacielskich karabinów maszynowych, działek przeciwpancernych i 16 czołgów. </a:t>
            </a:r>
          </a:p>
          <a:p>
            <a:r>
              <a:rPr lang="pl-PL" sz="2000" dirty="0">
                <a:solidFill>
                  <a:srgbClr val="0070C0"/>
                </a:solidFill>
                <a:latin typeface="Calibri" pitchFamily="34" charset="0"/>
              </a:rPr>
              <a:t>Niepowodzeniem zakończyło się natarcie na wartownię kolejową przy ul. Św. Wincentego, bronioną przez pociąg pancerny.</a:t>
            </a:r>
          </a:p>
          <a:p>
            <a:r>
              <a:rPr lang="pl-PL" sz="2000" dirty="0">
                <a:solidFill>
                  <a:srgbClr val="0070C0"/>
                </a:solidFill>
                <a:latin typeface="Calibri" pitchFamily="34" charset="0"/>
              </a:rPr>
              <a:t> </a:t>
            </a:r>
          </a:p>
          <a:p>
            <a:r>
              <a:rPr lang="pl-PL" sz="2000" dirty="0">
                <a:solidFill>
                  <a:srgbClr val="0070C0"/>
                </a:solidFill>
                <a:latin typeface="Calibri" pitchFamily="34" charset="0"/>
              </a:rPr>
              <a:t>W V rejonie zdobyto Dworzec Wileński, budynki PKP, pocztę i stację telefoniczną, zabudowania rzeźni przy ul. Sierakowskiego i budynek szkoły przy ul. Kawęczyńskiej. Niepowodzeniem zakończyło się natarcie na silnie broniony most Kierbedzia i posterunek żandarmerii przy ul. Targowej. Grupa 12 niemieckich czołgów uniemożliwiła powstańcom zbudowanie barykad. Nie zdołano też, wobec przygniatającej przewagi ogniowej nieprzyjaciela, zdobyć mostu Poniatowskiego. Drugiego dnia powstania walkę kontynuowało kilkuset powstańców w kilku punktach dzielnicy. Z powodu przygniatającej przewagi niemieckiej, niepełnej mobilizacji sił obwodu oraz słabego uzbrojenia powstańców walki na Pradze wygasły po 3 dniach.</a:t>
            </a:r>
          </a:p>
          <a:p>
            <a:r>
              <a:rPr lang="pl-PL" sz="2000" dirty="0">
                <a:solidFill>
                  <a:srgbClr val="0070C0"/>
                </a:solidFill>
                <a:latin typeface="Calibri" pitchFamily="34" charset="0"/>
              </a:rPr>
              <a:t> </a:t>
            </a:r>
          </a:p>
          <a:p>
            <a:r>
              <a:rPr lang="pl-PL" sz="2000" dirty="0">
                <a:solidFill>
                  <a:srgbClr val="0070C0"/>
                </a:solidFill>
                <a:latin typeface="Calibri" pitchFamily="34" charset="0"/>
              </a:rPr>
              <a:t>4 sierpnia dowódca obwodu ppłk Antoni Żurowski ps. "Bober", "Papież", za zgodą komendanta okręgu, wydał rozkaz powrotu do konspiracji.</a:t>
            </a:r>
          </a:p>
          <a:p>
            <a:r>
              <a:rPr lang="pl-PL" sz="2000" dirty="0">
                <a:solidFill>
                  <a:srgbClr val="0070C0"/>
                </a:solidFill>
                <a:latin typeface="Calibri" pitchFamily="34" charset="0"/>
              </a:rPr>
              <a:t> Niektórzy powstańcy przedarli się na Mokotów, Sadybę i Czerniaków. Dwa oddziały przerzucono do Kampinosu</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pl-PL" sz="2000" b="0" i="0" strike="noStrike" cap="none" normalizeH="0" baseline="0" dirty="0">
              <a:ln>
                <a:noFill/>
              </a:ln>
              <a:solidFill>
                <a:srgbClr val="0070C0"/>
              </a:solidFill>
              <a:effectLst/>
              <a:latin typeface="Arial" pitchFamily="34" charset="0"/>
              <a:cs typeface="Arial" pitchFamily="34" charset="0"/>
            </a:endParaRPr>
          </a:p>
        </p:txBody>
      </p:sp>
      <p:sp>
        <p:nvSpPr>
          <p:cNvPr id="3" name="Symbol zastępczy numeru slajdu 2"/>
          <p:cNvSpPr>
            <a:spLocks noGrp="1"/>
          </p:cNvSpPr>
          <p:nvPr>
            <p:ph type="sldNum" sz="quarter" idx="12"/>
          </p:nvPr>
        </p:nvSpPr>
        <p:spPr/>
        <p:txBody>
          <a:bodyPr/>
          <a:lstStyle/>
          <a:p>
            <a:fld id="{9A8605FA-1B16-4A49-B64D-CB5430158E29}" type="slidenum">
              <a:rPr lang="pl-PL" smtClean="0"/>
              <a:pPr/>
              <a:t>29</a:t>
            </a:fld>
            <a:endParaRPr lang="pl-PL"/>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ChangeArrowheads="1"/>
          </p:cNvSpPr>
          <p:nvPr/>
        </p:nvSpPr>
        <p:spPr bwMode="auto">
          <a:xfrm>
            <a:off x="1115616" y="1187458"/>
            <a:ext cx="7416824" cy="45550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pl-PL" b="1" dirty="0">
                <a:solidFill>
                  <a:srgbClr val="0070C0"/>
                </a:solidFill>
                <a:latin typeface="Calibri" pitchFamily="34" charset="0"/>
              </a:rPr>
              <a:t>Przyczyny wybuchu powstania</a:t>
            </a:r>
          </a:p>
          <a:p>
            <a:r>
              <a:rPr lang="pl-PL" dirty="0">
                <a:solidFill>
                  <a:srgbClr val="0070C0"/>
                </a:solidFill>
                <a:latin typeface="Calibri" pitchFamily="34" charset="0"/>
              </a:rPr>
              <a:t>W okupowanej Polsce głównym celem działań polskiego podziemia, w tym Armii Krajowej, było osłabienie i w ostatecznym rozrachunku pokonanie strony niemieckiej. </a:t>
            </a:r>
          </a:p>
          <a:p>
            <a:r>
              <a:rPr lang="pl-PL" dirty="0">
                <a:solidFill>
                  <a:srgbClr val="0070C0"/>
                </a:solidFill>
                <a:latin typeface="Calibri" pitchFamily="34" charset="0"/>
              </a:rPr>
              <a:t>Powstanie warszawskie było ciosem przeciwko Niemcom, jednak w związku z wydarzeniami 1944 roku na froncie wschodnim, pojawiała się także konieczność przeciwstawienia się zbliżającym się wojskom radzieckim, których celem było zaprowadzenie w Polsce nowego, komunistycznego porządku. Armia Krajowa chciała przywitać Rosjan będąc gospodarzem, a nie wyzwalanym z oczyszczenia Warszawy z niemieckiego okupanta. W tym celu 26 lipca 1944 roku Rząd Polski na uchodźstwie w Londynie upoważnił gen. Tadeusza Komorowskiego "Bora" i Delegata Rządu na Kraj Jana Stanisława Jankowskiego do rozpoczęcia akcji zbrojnej w celu wyzwolenia Warszawy. </a:t>
            </a:r>
          </a:p>
          <a:p>
            <a:r>
              <a:rPr lang="pl-PL" dirty="0">
                <a:solidFill>
                  <a:srgbClr val="0070C0"/>
                </a:solidFill>
                <a:latin typeface="Calibri" pitchFamily="34" charset="0"/>
              </a:rPr>
              <a:t>31 lipca 1944 roku Komorowski wydał rozkaz do powstania na podstawie informacji o zbliżaniu się do miasta wojsk sowieckich.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pl-PL" sz="2000" b="0" i="0" strike="noStrike" cap="none" normalizeH="0" baseline="0" dirty="0">
              <a:ln>
                <a:noFill/>
              </a:ln>
              <a:solidFill>
                <a:srgbClr val="0070C0"/>
              </a:solidFill>
              <a:effectLst/>
              <a:latin typeface="Arial" pitchFamily="34" charset="0"/>
              <a:cs typeface="Arial" pitchFamily="34" charset="0"/>
            </a:endParaRPr>
          </a:p>
        </p:txBody>
      </p:sp>
      <p:sp>
        <p:nvSpPr>
          <p:cNvPr id="3" name="Symbol zastępczy numeru slajdu 2"/>
          <p:cNvSpPr>
            <a:spLocks noGrp="1"/>
          </p:cNvSpPr>
          <p:nvPr>
            <p:ph type="sldNum" sz="quarter" idx="12"/>
          </p:nvPr>
        </p:nvSpPr>
        <p:spPr/>
        <p:txBody>
          <a:bodyPr/>
          <a:lstStyle/>
          <a:p>
            <a:fld id="{9A8605FA-1B16-4A49-B64D-CB5430158E29}" type="slidenum">
              <a:rPr lang="pl-PL" smtClean="0"/>
              <a:pPr/>
              <a:t>3</a:t>
            </a:fld>
            <a:endParaRPr lang="pl-PL"/>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ChangeArrowheads="1"/>
          </p:cNvSpPr>
          <p:nvPr/>
        </p:nvSpPr>
        <p:spPr bwMode="auto">
          <a:xfrm>
            <a:off x="1115616" y="-228311"/>
            <a:ext cx="8028384" cy="73866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pl-PL" sz="2000" dirty="0">
                <a:solidFill>
                  <a:srgbClr val="0070C0"/>
                </a:solidFill>
                <a:latin typeface="Calibri" pitchFamily="34" charset="0"/>
              </a:rPr>
              <a:t> </a:t>
            </a:r>
          </a:p>
          <a:p>
            <a:r>
              <a:rPr lang="pl-PL" sz="2000" dirty="0">
                <a:solidFill>
                  <a:schemeClr val="accent5">
                    <a:lumMod val="60000"/>
                    <a:lumOff val="40000"/>
                  </a:schemeClr>
                </a:solidFill>
              </a:rPr>
              <a:t>Samodzielny VII obwód AK</a:t>
            </a:r>
          </a:p>
          <a:p>
            <a:pPr>
              <a:tabLst>
                <a:tab pos="1524000" algn="l"/>
              </a:tabLst>
            </a:pPr>
            <a:r>
              <a:rPr lang="pl-PL" dirty="0">
                <a:solidFill>
                  <a:srgbClr val="0070C0"/>
                </a:solidFill>
                <a:latin typeface="Calibri" pitchFamily="34" charset="0"/>
              </a:rPr>
              <a:t>Zadaniem tego obwodu było przejęcie lotniska Okęcie. Stacjonował w nim pułk ‘</a:t>
            </a:r>
            <a:r>
              <a:rPr lang="pl-PL" dirty="0" err="1">
                <a:solidFill>
                  <a:srgbClr val="0070C0"/>
                </a:solidFill>
                <a:latin typeface="Calibri" pitchFamily="34" charset="0"/>
              </a:rPr>
              <a:t>Garłuch</a:t>
            </a:r>
            <a:r>
              <a:rPr lang="pl-PL" dirty="0">
                <a:solidFill>
                  <a:srgbClr val="0070C0"/>
                </a:solidFill>
                <a:latin typeface="Calibri" pitchFamily="34" charset="0"/>
              </a:rPr>
              <a:t>’</a:t>
            </a:r>
          </a:p>
          <a:p>
            <a:r>
              <a:rPr lang="pl-PL" dirty="0">
                <a:solidFill>
                  <a:srgbClr val="0070C0"/>
                </a:solidFill>
                <a:latin typeface="Calibri" pitchFamily="34" charset="0"/>
              </a:rPr>
              <a:t>    Dowódcy:</a:t>
            </a:r>
          </a:p>
          <a:p>
            <a:r>
              <a:rPr lang="pl-PL" dirty="0">
                <a:solidFill>
                  <a:srgbClr val="0070C0"/>
                </a:solidFill>
                <a:latin typeface="Calibri" pitchFamily="34" charset="0"/>
              </a:rPr>
              <a:t>        kpt. Kazimierz Lang ps. "Grzyb", "Dziad" – od października 1939 do lutego 1942;</a:t>
            </a:r>
          </a:p>
          <a:p>
            <a:r>
              <a:rPr lang="pl-PL" dirty="0">
                <a:solidFill>
                  <a:srgbClr val="0070C0"/>
                </a:solidFill>
                <a:latin typeface="Calibri" pitchFamily="34" charset="0"/>
              </a:rPr>
              <a:t>        mjr Stanisław Babiarz ps. "Wysocki" – od lutego 1942;</a:t>
            </a:r>
          </a:p>
          <a:p>
            <a:r>
              <a:rPr lang="pl-PL" dirty="0">
                <a:solidFill>
                  <a:srgbClr val="0070C0"/>
                </a:solidFill>
                <a:latin typeface="Calibri" pitchFamily="34" charset="0"/>
              </a:rPr>
              <a:t>    1. batalion – dowódcy:</a:t>
            </a:r>
          </a:p>
          <a:p>
            <a:r>
              <a:rPr lang="pl-PL" dirty="0">
                <a:solidFill>
                  <a:srgbClr val="0070C0"/>
                </a:solidFill>
                <a:latin typeface="Calibri" pitchFamily="34" charset="0"/>
              </a:rPr>
              <a:t>        kpt. Michał </a:t>
            </a:r>
            <a:r>
              <a:rPr lang="pl-PL" dirty="0" err="1">
                <a:solidFill>
                  <a:srgbClr val="0070C0"/>
                </a:solidFill>
                <a:latin typeface="Calibri" pitchFamily="34" charset="0"/>
              </a:rPr>
              <a:t>Murmyłło</a:t>
            </a:r>
            <a:r>
              <a:rPr lang="pl-PL" dirty="0">
                <a:solidFill>
                  <a:srgbClr val="0070C0"/>
                </a:solidFill>
                <a:latin typeface="Calibri" pitchFamily="34" charset="0"/>
              </a:rPr>
              <a:t> ps. "Żubr" – od października 1939 do lutego 1940;</a:t>
            </a:r>
          </a:p>
          <a:p>
            <a:r>
              <a:rPr lang="pl-PL" dirty="0">
                <a:solidFill>
                  <a:srgbClr val="0070C0"/>
                </a:solidFill>
                <a:latin typeface="Calibri" pitchFamily="34" charset="0"/>
              </a:rPr>
              <a:t>        mjr Mikołaj Sukniewicz ps. "Odyniec" – od lutego 1940 do końca 1944.</a:t>
            </a:r>
          </a:p>
          <a:p>
            <a:r>
              <a:rPr lang="pl-PL" dirty="0">
                <a:solidFill>
                  <a:srgbClr val="0070C0"/>
                </a:solidFill>
                <a:latin typeface="Calibri" pitchFamily="34" charset="0"/>
              </a:rPr>
              <a:t>    2. batalion – dowódcy:</a:t>
            </a:r>
          </a:p>
          <a:p>
            <a:r>
              <a:rPr lang="pl-PL" dirty="0">
                <a:solidFill>
                  <a:srgbClr val="0070C0"/>
                </a:solidFill>
                <a:latin typeface="Calibri" pitchFamily="34" charset="0"/>
              </a:rPr>
              <a:t>        kpt. Zenon Jabłoński ps. "Szubert" – od lutego 1940 do lutego 1942;</a:t>
            </a:r>
          </a:p>
          <a:p>
            <a:r>
              <a:rPr lang="pl-PL" dirty="0">
                <a:solidFill>
                  <a:srgbClr val="0070C0"/>
                </a:solidFill>
                <a:latin typeface="Calibri" pitchFamily="34" charset="0"/>
              </a:rPr>
              <a:t>        mjr Aleksander Mazur ps. "Zawisza" – od lutego 1942 do 1 sierpnia 1944 (poległ w walce na Rakowcu);</a:t>
            </a:r>
          </a:p>
          <a:p>
            <a:r>
              <a:rPr lang="pl-PL" dirty="0">
                <a:solidFill>
                  <a:srgbClr val="0070C0"/>
                </a:solidFill>
                <a:latin typeface="Calibri" pitchFamily="34" charset="0"/>
              </a:rPr>
              <a:t>        kpt. Henryk Malec ps. "Bogumił" – od 2 sierpnia 1944 do końca 1944;</a:t>
            </a:r>
          </a:p>
          <a:p>
            <a:r>
              <a:rPr lang="pl-PL" dirty="0">
                <a:solidFill>
                  <a:srgbClr val="0070C0"/>
                </a:solidFill>
                <a:latin typeface="Calibri" pitchFamily="34" charset="0"/>
              </a:rPr>
              <a:t>    3. batalion – dowódcy:</a:t>
            </a:r>
          </a:p>
          <a:p>
            <a:r>
              <a:rPr lang="pl-PL" dirty="0">
                <a:solidFill>
                  <a:srgbClr val="0070C0"/>
                </a:solidFill>
                <a:latin typeface="Calibri" pitchFamily="34" charset="0"/>
              </a:rPr>
              <a:t>        mjr Stanisław Babiarz ps. "Wysocki" – od października 1939 do lutego 1942;</a:t>
            </a:r>
          </a:p>
          <a:p>
            <a:r>
              <a:rPr lang="pl-PL" dirty="0">
                <a:solidFill>
                  <a:srgbClr val="0070C0"/>
                </a:solidFill>
                <a:latin typeface="Calibri" pitchFamily="34" charset="0"/>
              </a:rPr>
              <a:t>        kpt. Stanisław Jankowski ps. "Korab" – od lutego 1942 do listopada 1943 (aresztowany i rozstrzelany);</a:t>
            </a:r>
          </a:p>
          <a:p>
            <a:r>
              <a:rPr lang="pl-PL" dirty="0">
                <a:solidFill>
                  <a:srgbClr val="0070C0"/>
                </a:solidFill>
                <a:latin typeface="Calibri" pitchFamily="34" charset="0"/>
              </a:rPr>
              <a:t>        kpt. Wiktor Chrostowski ps. "Raf" – od listopada 1943 do stycznia 1944;</a:t>
            </a:r>
          </a:p>
          <a:p>
            <a:r>
              <a:rPr lang="pl-PL" dirty="0">
                <a:solidFill>
                  <a:srgbClr val="0070C0"/>
                </a:solidFill>
                <a:latin typeface="Calibri" pitchFamily="34" charset="0"/>
              </a:rPr>
              <a:t>        kpt. Mieczysław Czarnecki ps. "Biały" – od stycznia 1944 do końca 1944.</a:t>
            </a:r>
          </a:p>
          <a:p>
            <a:r>
              <a:rPr lang="pl-PL" dirty="0">
                <a:solidFill>
                  <a:srgbClr val="0070C0"/>
                </a:solidFill>
                <a:latin typeface="Calibri" pitchFamily="34" charset="0"/>
              </a:rPr>
              <a:t> </a:t>
            </a:r>
          </a:p>
          <a:p>
            <a:r>
              <a:rPr lang="pl-PL" dirty="0">
                <a:solidFill>
                  <a:srgbClr val="0070C0"/>
                </a:solidFill>
                <a:latin typeface="Calibri" pitchFamily="34" charset="0"/>
              </a:rPr>
              <a:t>W końcu lipca 1944 pułk liczył ok. 2300 żołnierzy zorganizowanych w 39 plutonach od nr 1 do 39.</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pl-PL" sz="2000" b="0" i="0" strike="noStrike" cap="none" normalizeH="0" baseline="0" dirty="0">
              <a:ln>
                <a:noFill/>
              </a:ln>
              <a:solidFill>
                <a:srgbClr val="0070C0"/>
              </a:solidFill>
              <a:effectLst/>
              <a:latin typeface="Arial" pitchFamily="34" charset="0"/>
              <a:cs typeface="Arial" pitchFamily="34" charset="0"/>
            </a:endParaRPr>
          </a:p>
        </p:txBody>
      </p:sp>
      <p:sp>
        <p:nvSpPr>
          <p:cNvPr id="3" name="Symbol zastępczy numeru slajdu 2"/>
          <p:cNvSpPr>
            <a:spLocks noGrp="1"/>
          </p:cNvSpPr>
          <p:nvPr>
            <p:ph type="sldNum" sz="quarter" idx="12"/>
          </p:nvPr>
        </p:nvSpPr>
        <p:spPr/>
        <p:txBody>
          <a:bodyPr/>
          <a:lstStyle/>
          <a:p>
            <a:fld id="{9A8605FA-1B16-4A49-B64D-CB5430158E29}" type="slidenum">
              <a:rPr lang="pl-PL" smtClean="0"/>
              <a:pPr/>
              <a:t>30</a:t>
            </a:fld>
            <a:endParaRPr lang="pl-PL"/>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ChangeArrowheads="1"/>
          </p:cNvSpPr>
          <p:nvPr/>
        </p:nvSpPr>
        <p:spPr bwMode="auto">
          <a:xfrm>
            <a:off x="1115616" y="187186"/>
            <a:ext cx="8028384"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pl-PL" sz="2000" dirty="0">
                <a:solidFill>
                  <a:srgbClr val="0070C0"/>
                </a:solidFill>
                <a:latin typeface="Calibri" pitchFamily="34" charset="0"/>
              </a:rPr>
              <a:t> </a:t>
            </a:r>
          </a:p>
          <a:p>
            <a:r>
              <a:rPr lang="pl-PL" dirty="0">
                <a:solidFill>
                  <a:srgbClr val="0070C0"/>
                </a:solidFill>
                <a:latin typeface="Calibri" pitchFamily="34" charset="0"/>
              </a:rPr>
              <a:t>Rozkaz o rozpoczęciu działań zbrojnych dotarł do jednostek obwodu przed południem. Do godziny "W" stawiło się ok. 50% zarejestrowanych żołnierzy. Najwięcej do baterii artylerii dowodzonej przez por. Romualda Jakubowskiego ps. "Kuba". Około godz. 16.00 w wyniku oceny sytuacji: wzmocnienia niemieckiej załogi lotniska, zwiększenia liczby stanowisk broni maszynowej na liniach niemieckich, a jednocześnie niedostatecznego uzbrojenia oddziałów powstańczych – mjr "Wysocki" odwołał natarcie. Rozkaz nie dotarł do por. "Kuby". Jego bateria uderzyła ze wsi </a:t>
            </a:r>
            <a:r>
              <a:rPr lang="pl-PL" dirty="0" err="1">
                <a:solidFill>
                  <a:srgbClr val="0070C0"/>
                </a:solidFill>
                <a:latin typeface="Calibri" pitchFamily="34" charset="0"/>
              </a:rPr>
              <a:t>Zbarż</a:t>
            </a:r>
            <a:r>
              <a:rPr lang="pl-PL" dirty="0">
                <a:solidFill>
                  <a:srgbClr val="0070C0"/>
                </a:solidFill>
                <a:latin typeface="Calibri" pitchFamily="34" charset="0"/>
              </a:rPr>
              <a:t> wprost na lotnisko i posuwając się w otwartym terenie dostała się pod gwałtowny ogień niemieckiej broni maszynowej. Poległ dowódca baterii. W takiej sytuacji dotarł rozkaz nakazujący przerwanie natarcia. Oddział rozpoczął odwrót, jednak na jego tyłach znalazł się niemiecki samochód pancerny, który otworzył ogień do wycofujących się powstańców. Na 180 żołnierzy poległo ok. 120. Pozostali przy życiu rozproszyli się, niewielka liczba przedostała się na Mokotów.</a:t>
            </a:r>
          </a:p>
          <a:p>
            <a:r>
              <a:rPr lang="pl-PL" dirty="0">
                <a:solidFill>
                  <a:srgbClr val="0070C0"/>
                </a:solidFill>
                <a:latin typeface="Calibri" pitchFamily="34" charset="0"/>
              </a:rPr>
              <a:t> </a:t>
            </a:r>
          </a:p>
          <a:p>
            <a:r>
              <a:rPr lang="pl-PL" dirty="0">
                <a:solidFill>
                  <a:srgbClr val="0070C0"/>
                </a:solidFill>
                <a:latin typeface="Calibri" pitchFamily="34" charset="0"/>
              </a:rPr>
              <a:t>Rejon nie wykonał zadania i przestał istnieć. Grupy żołnierzy pułku „</a:t>
            </a:r>
            <a:r>
              <a:rPr lang="pl-PL" dirty="0" err="1">
                <a:solidFill>
                  <a:srgbClr val="0070C0"/>
                </a:solidFill>
                <a:latin typeface="Calibri" pitchFamily="34" charset="0"/>
              </a:rPr>
              <a:t>Garłuch</a:t>
            </a:r>
            <a:r>
              <a:rPr lang="pl-PL" dirty="0">
                <a:solidFill>
                  <a:srgbClr val="0070C0"/>
                </a:solidFill>
                <a:latin typeface="Calibri" pitchFamily="34" charset="0"/>
              </a:rPr>
              <a:t>” i pojedynczy żołnierze walczyli prawie we wszystkich dzielnicach Warszawy. </a:t>
            </a:r>
          </a:p>
          <a:p>
            <a:r>
              <a:rPr lang="pl-PL" dirty="0">
                <a:solidFill>
                  <a:srgbClr val="0070C0"/>
                </a:solidFill>
                <a:latin typeface="Calibri" pitchFamily="34" charset="0"/>
              </a:rPr>
              <a:t> </a:t>
            </a:r>
          </a:p>
          <a:p>
            <a:r>
              <a:rPr lang="pl-PL" dirty="0">
                <a:solidFill>
                  <a:srgbClr val="0070C0"/>
                </a:solidFill>
                <a:latin typeface="Calibri" pitchFamily="34" charset="0"/>
              </a:rPr>
              <a:t>CIEKAWOSTKA:</a:t>
            </a:r>
          </a:p>
          <a:p>
            <a:r>
              <a:rPr lang="pl-PL" dirty="0">
                <a:solidFill>
                  <a:srgbClr val="0070C0"/>
                </a:solidFill>
                <a:latin typeface="Calibri" pitchFamily="34" charset="0"/>
              </a:rPr>
              <a:t>Żołnierzem tego pułku był Henryk Jerzy Chmielewski, autor serii komiksów Tytus, Romek i </a:t>
            </a:r>
            <a:r>
              <a:rPr lang="pl-PL" dirty="0" err="1">
                <a:solidFill>
                  <a:srgbClr val="0070C0"/>
                </a:solidFill>
                <a:latin typeface="Calibri" pitchFamily="34" charset="0"/>
              </a:rPr>
              <a:t>A’Tomek</a:t>
            </a:r>
            <a:endParaRPr lang="pl-PL" dirty="0">
              <a:solidFill>
                <a:srgbClr val="0070C0"/>
              </a:solidFill>
              <a:latin typeface="Calibri" pitchFamily="34" charset="0"/>
            </a:endParaRPr>
          </a:p>
          <a:p>
            <a:endParaRPr lang="pl-PL" sz="2000" dirty="0">
              <a:solidFill>
                <a:srgbClr val="0070C0"/>
              </a:solidFill>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pl-PL" sz="2000" b="0" i="0" strike="noStrike" cap="none" normalizeH="0" baseline="0" dirty="0">
              <a:ln>
                <a:noFill/>
              </a:ln>
              <a:solidFill>
                <a:srgbClr val="0070C0"/>
              </a:solidFill>
              <a:effectLst/>
              <a:latin typeface="Arial" pitchFamily="34" charset="0"/>
              <a:cs typeface="Arial" pitchFamily="34" charset="0"/>
            </a:endParaRPr>
          </a:p>
        </p:txBody>
      </p:sp>
      <p:sp>
        <p:nvSpPr>
          <p:cNvPr id="3" name="Symbol zastępczy numeru slajdu 2"/>
          <p:cNvSpPr>
            <a:spLocks noGrp="1"/>
          </p:cNvSpPr>
          <p:nvPr>
            <p:ph type="sldNum" sz="quarter" idx="12"/>
          </p:nvPr>
        </p:nvSpPr>
        <p:spPr/>
        <p:txBody>
          <a:bodyPr/>
          <a:lstStyle/>
          <a:p>
            <a:fld id="{9A8605FA-1B16-4A49-B64D-CB5430158E29}" type="slidenum">
              <a:rPr lang="pl-PL" smtClean="0"/>
              <a:pPr/>
              <a:t>31</a:t>
            </a:fld>
            <a:endParaRPr lang="pl-PL"/>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ChangeArrowheads="1"/>
          </p:cNvSpPr>
          <p:nvPr/>
        </p:nvSpPr>
        <p:spPr bwMode="auto">
          <a:xfrm>
            <a:off x="1115616" y="507400"/>
            <a:ext cx="8028384"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pl-PL" sz="2000" dirty="0">
                <a:solidFill>
                  <a:srgbClr val="0070C0"/>
                </a:solidFill>
                <a:latin typeface="Calibri" pitchFamily="34" charset="0"/>
              </a:rPr>
              <a:t> </a:t>
            </a:r>
            <a:r>
              <a:rPr lang="pl-PL" sz="2000" b="1" dirty="0">
                <a:solidFill>
                  <a:schemeClr val="accent5">
                    <a:lumMod val="60000"/>
                    <a:lumOff val="40000"/>
                  </a:schemeClr>
                </a:solidFill>
                <a:latin typeface="Calibri" pitchFamily="34" charset="0"/>
              </a:rPr>
              <a:t>PODSUMOWANIE </a:t>
            </a:r>
          </a:p>
          <a:p>
            <a:endParaRPr lang="pl-PL" sz="2000" b="1" dirty="0">
              <a:solidFill>
                <a:schemeClr val="accent5">
                  <a:lumMod val="60000"/>
                  <a:lumOff val="40000"/>
                </a:schemeClr>
              </a:solidFill>
              <a:latin typeface="Calibri" pitchFamily="34" charset="0"/>
            </a:endParaRPr>
          </a:p>
          <a:p>
            <a:r>
              <a:rPr lang="pl-PL" sz="2000" b="1" dirty="0">
                <a:solidFill>
                  <a:srgbClr val="7030A0"/>
                </a:solidFill>
                <a:latin typeface="Calibri" pitchFamily="34" charset="0"/>
              </a:rPr>
              <a:t>PRZEBIEG POWSTANIA</a:t>
            </a:r>
          </a:p>
          <a:p>
            <a:r>
              <a:rPr lang="pl-PL" sz="2000" dirty="0">
                <a:solidFill>
                  <a:srgbClr val="FF0000"/>
                </a:solidFill>
                <a:latin typeface="Calibri" pitchFamily="34" charset="0"/>
              </a:rPr>
              <a:t>1VIII; 17:00 – </a:t>
            </a:r>
            <a:r>
              <a:rPr lang="pl-PL" sz="2000" b="1" dirty="0">
                <a:solidFill>
                  <a:srgbClr val="7030A0"/>
                </a:solidFill>
                <a:latin typeface="Calibri" pitchFamily="34" charset="0"/>
              </a:rPr>
              <a:t>wybuch postania </a:t>
            </a:r>
          </a:p>
          <a:p>
            <a:r>
              <a:rPr lang="pl-PL" sz="2000" dirty="0">
                <a:solidFill>
                  <a:srgbClr val="0070C0"/>
                </a:solidFill>
                <a:latin typeface="Calibri" pitchFamily="34" charset="0"/>
              </a:rPr>
              <a:t> </a:t>
            </a:r>
            <a:r>
              <a:rPr lang="pl-PL" sz="2000" b="1" dirty="0">
                <a:solidFill>
                  <a:srgbClr val="7030A0"/>
                </a:solidFill>
                <a:latin typeface="Calibri" pitchFamily="34" charset="0"/>
              </a:rPr>
              <a:t>1-4 sierpnia </a:t>
            </a:r>
            <a:r>
              <a:rPr lang="pl-PL" sz="2000" dirty="0">
                <a:solidFill>
                  <a:srgbClr val="0070C0"/>
                </a:solidFill>
                <a:latin typeface="Calibri" pitchFamily="34" charset="0"/>
              </a:rPr>
              <a:t>– zajecie przez powstańców Śródmieścia, części Woli, Starego Miasta, </a:t>
            </a:r>
            <a:r>
              <a:rPr lang="pl-PL" sz="2000" dirty="0" err="1">
                <a:solidFill>
                  <a:srgbClr val="0070C0"/>
                </a:solidFill>
                <a:latin typeface="Calibri" pitchFamily="34" charset="0"/>
              </a:rPr>
              <a:t>Powiśla</a:t>
            </a:r>
            <a:r>
              <a:rPr lang="pl-PL" sz="2000" dirty="0">
                <a:solidFill>
                  <a:srgbClr val="0070C0"/>
                </a:solidFill>
                <a:latin typeface="Calibri" pitchFamily="34" charset="0"/>
              </a:rPr>
              <a:t>, Dolnego Mokotowa, Żoliborza; nie udało się zdobyć ważniejszych (strategicznych) miejsc – koszar wojskowych, Poczty Głównej, Dworca Gdańskiego – oraz Pragi i mostów na Wiśle </a:t>
            </a:r>
          </a:p>
          <a:p>
            <a:r>
              <a:rPr lang="pl-PL" sz="2000" b="1" dirty="0">
                <a:solidFill>
                  <a:srgbClr val="7030A0"/>
                </a:solidFill>
                <a:latin typeface="Calibri" pitchFamily="34" charset="0"/>
              </a:rPr>
              <a:t>3-4 sierpnia </a:t>
            </a:r>
            <a:r>
              <a:rPr lang="pl-PL" sz="2000" dirty="0">
                <a:solidFill>
                  <a:srgbClr val="0070C0"/>
                </a:solidFill>
                <a:latin typeface="Calibri" pitchFamily="34" charset="0"/>
              </a:rPr>
              <a:t>Niemcy przystępują do rozprawy z Warszawą. Duże posiłki dotarły już 3 i 4 sierpnia (kilka tysięcy </a:t>
            </a:r>
            <a:r>
              <a:rPr lang="pl-PL" sz="2000" dirty="0" err="1">
                <a:solidFill>
                  <a:srgbClr val="0070C0"/>
                </a:solidFill>
                <a:latin typeface="Calibri" pitchFamily="34" charset="0"/>
              </a:rPr>
              <a:t>SS-manów</a:t>
            </a:r>
            <a:r>
              <a:rPr lang="pl-PL" sz="2000" dirty="0">
                <a:solidFill>
                  <a:srgbClr val="0070C0"/>
                </a:solidFill>
                <a:latin typeface="Calibri" pitchFamily="34" charset="0"/>
              </a:rPr>
              <a:t> i policjantów). </a:t>
            </a:r>
            <a:r>
              <a:rPr lang="pl-PL" sz="2000" dirty="0" err="1">
                <a:solidFill>
                  <a:srgbClr val="0070C0"/>
                </a:solidFill>
                <a:latin typeface="Calibri" pitchFamily="34" charset="0"/>
              </a:rPr>
              <a:t>Reichsfuehrer</a:t>
            </a:r>
            <a:r>
              <a:rPr lang="pl-PL" sz="2000" dirty="0">
                <a:solidFill>
                  <a:srgbClr val="0070C0"/>
                </a:solidFill>
                <a:latin typeface="Calibri" pitchFamily="34" charset="0"/>
              </a:rPr>
              <a:t> SS Heinrich Himmler wydał rozkaz: "Każdego mieszkańca należy zabić, nie wolno brać żadnych jeńców. Warszawa ma być zrównana z ZIEMIĄ!</a:t>
            </a:r>
          </a:p>
          <a:p>
            <a:r>
              <a:rPr lang="pl-PL" sz="2000" b="1" dirty="0">
                <a:solidFill>
                  <a:srgbClr val="7030A0"/>
                </a:solidFill>
                <a:latin typeface="Calibri" pitchFamily="34" charset="0"/>
              </a:rPr>
              <a:t>5-6 sierpnia </a:t>
            </a:r>
            <a:r>
              <a:rPr lang="pl-PL" sz="2000" dirty="0">
                <a:solidFill>
                  <a:srgbClr val="0070C0"/>
                </a:solidFill>
                <a:latin typeface="Calibri" pitchFamily="34" charset="0"/>
              </a:rPr>
              <a:t>nastąpiło uderzenie niemieckie od strony Woli w stronę mostu Kierbedzia, które przedzieliło obszary kontrolowane przez siły AK. Na zajętych obszarach, zwłaszcza na Woli, siły niemieckie dopuszczały się masowych zbrodni na ludności cywilnej (około 25-30 tysięcy rozstrzelanych).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pl-PL" sz="2000" b="0" i="0" strike="noStrike" cap="none" normalizeH="0" baseline="0" dirty="0">
              <a:ln>
                <a:noFill/>
              </a:ln>
              <a:solidFill>
                <a:srgbClr val="0070C0"/>
              </a:solidFill>
              <a:effectLst/>
              <a:latin typeface="Arial" pitchFamily="34" charset="0"/>
              <a:cs typeface="Arial" pitchFamily="34" charset="0"/>
            </a:endParaRPr>
          </a:p>
        </p:txBody>
      </p:sp>
      <p:sp>
        <p:nvSpPr>
          <p:cNvPr id="3" name="Symbol zastępczy numeru slajdu 2"/>
          <p:cNvSpPr>
            <a:spLocks noGrp="1"/>
          </p:cNvSpPr>
          <p:nvPr>
            <p:ph type="sldNum" sz="quarter" idx="12"/>
          </p:nvPr>
        </p:nvSpPr>
        <p:spPr/>
        <p:txBody>
          <a:bodyPr/>
          <a:lstStyle/>
          <a:p>
            <a:fld id="{9A8605FA-1B16-4A49-B64D-CB5430158E29}" type="slidenum">
              <a:rPr lang="pl-PL" smtClean="0"/>
              <a:pPr/>
              <a:t>32</a:t>
            </a:fld>
            <a:endParaRPr lang="pl-PL"/>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ChangeArrowheads="1"/>
          </p:cNvSpPr>
          <p:nvPr/>
        </p:nvSpPr>
        <p:spPr bwMode="auto">
          <a:xfrm>
            <a:off x="1115616" y="2957175"/>
            <a:ext cx="8028384"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pl-PL" sz="2000" dirty="0">
                <a:solidFill>
                  <a:srgbClr val="0070C0"/>
                </a:solidFill>
                <a:latin typeface="Calibri" pitchFamily="34" charset="0"/>
              </a:rPr>
              <a:t> </a:t>
            </a:r>
          </a:p>
          <a:p>
            <a:endParaRPr lang="pl-PL" sz="2000" dirty="0">
              <a:solidFill>
                <a:srgbClr val="0070C0"/>
              </a:solidFill>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pl-PL" sz="2000" b="0" i="0" strike="noStrike" cap="none" normalizeH="0" baseline="0" dirty="0">
              <a:ln>
                <a:noFill/>
              </a:ln>
              <a:solidFill>
                <a:srgbClr val="0070C0"/>
              </a:solidFill>
              <a:effectLst/>
              <a:latin typeface="Arial" pitchFamily="34" charset="0"/>
              <a:cs typeface="Arial" pitchFamily="34" charset="0"/>
            </a:endParaRPr>
          </a:p>
        </p:txBody>
      </p:sp>
      <p:pic>
        <p:nvPicPr>
          <p:cNvPr id="3" name="Obraz 2" descr="http://www.1944.zoliborz.org.pl/wp-content/themes/ud1944theme/images/odezwa.jpg"/>
          <p:cNvPicPr/>
          <p:nvPr/>
        </p:nvPicPr>
        <p:blipFill>
          <a:blip r:embed="rId2" cstate="print"/>
          <a:srcRect/>
          <a:stretch>
            <a:fillRect/>
          </a:stretch>
        </p:blipFill>
        <p:spPr bwMode="auto">
          <a:xfrm>
            <a:off x="899592" y="0"/>
            <a:ext cx="8244408" cy="6858000"/>
          </a:xfrm>
          <a:prstGeom prst="rect">
            <a:avLst/>
          </a:prstGeom>
          <a:noFill/>
          <a:ln w="9525">
            <a:noFill/>
            <a:miter lim="800000"/>
            <a:headEnd/>
            <a:tailEnd/>
          </a:ln>
        </p:spPr>
      </p:pic>
      <p:sp>
        <p:nvSpPr>
          <p:cNvPr id="4" name="Symbol zastępczy numeru slajdu 3"/>
          <p:cNvSpPr>
            <a:spLocks noGrp="1"/>
          </p:cNvSpPr>
          <p:nvPr>
            <p:ph type="sldNum" sz="quarter" idx="12"/>
          </p:nvPr>
        </p:nvSpPr>
        <p:spPr/>
        <p:txBody>
          <a:bodyPr/>
          <a:lstStyle/>
          <a:p>
            <a:fld id="{9A8605FA-1B16-4A49-B64D-CB5430158E29}" type="slidenum">
              <a:rPr lang="pl-PL" smtClean="0"/>
              <a:pPr/>
              <a:t>33</a:t>
            </a:fld>
            <a:endParaRPr lang="pl-PL"/>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ChangeArrowheads="1"/>
          </p:cNvSpPr>
          <p:nvPr/>
        </p:nvSpPr>
        <p:spPr bwMode="auto">
          <a:xfrm>
            <a:off x="1115616" y="260648"/>
            <a:ext cx="8028384" cy="35086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pl-PL" sz="2000" dirty="0">
                <a:solidFill>
                  <a:srgbClr val="0070C0"/>
                </a:solidFill>
                <a:latin typeface="Calibri" pitchFamily="34" charset="0"/>
              </a:rPr>
              <a:t> </a:t>
            </a:r>
          </a:p>
          <a:p>
            <a:r>
              <a:rPr lang="pl-PL" dirty="0">
                <a:solidFill>
                  <a:srgbClr val="0070C0"/>
                </a:solidFill>
                <a:latin typeface="Calibri" pitchFamily="34" charset="0"/>
              </a:rPr>
              <a:t>Zaznaczył się podział terenów kontrolowanych przez powstańców na trzy rejony: </a:t>
            </a:r>
          </a:p>
          <a:p>
            <a:pPr lvl="0"/>
            <a:r>
              <a:rPr lang="pl-PL" b="1" dirty="0">
                <a:solidFill>
                  <a:srgbClr val="0070C0"/>
                </a:solidFill>
                <a:latin typeface="Calibri" pitchFamily="34" charset="0"/>
              </a:rPr>
              <a:t>Rejon północny </a:t>
            </a:r>
            <a:r>
              <a:rPr lang="pl-PL" dirty="0">
                <a:solidFill>
                  <a:srgbClr val="0070C0"/>
                </a:solidFill>
                <a:latin typeface="Calibri" pitchFamily="34" charset="0"/>
              </a:rPr>
              <a:t>z obszarem cmentarzy, dawnego Getta, Starym Miastem, Żoliborzem i lasami na północ od miasta; </a:t>
            </a:r>
          </a:p>
          <a:p>
            <a:pPr lvl="0"/>
            <a:r>
              <a:rPr lang="pl-PL" b="1" dirty="0">
                <a:solidFill>
                  <a:srgbClr val="0070C0"/>
                </a:solidFill>
                <a:latin typeface="Calibri" pitchFamily="34" charset="0"/>
              </a:rPr>
              <a:t>Rejon środkowy </a:t>
            </a:r>
            <a:r>
              <a:rPr lang="pl-PL" dirty="0">
                <a:solidFill>
                  <a:srgbClr val="0070C0"/>
                </a:solidFill>
                <a:latin typeface="Calibri" pitchFamily="34" charset="0"/>
              </a:rPr>
              <a:t>ze Śródmieściem, </a:t>
            </a:r>
            <a:r>
              <a:rPr lang="pl-PL" dirty="0" err="1">
                <a:solidFill>
                  <a:srgbClr val="0070C0"/>
                </a:solidFill>
                <a:latin typeface="Calibri" pitchFamily="34" charset="0"/>
              </a:rPr>
              <a:t>Powiślem</a:t>
            </a:r>
            <a:r>
              <a:rPr lang="pl-PL" dirty="0">
                <a:solidFill>
                  <a:srgbClr val="0070C0"/>
                </a:solidFill>
                <a:latin typeface="Calibri" pitchFamily="34" charset="0"/>
              </a:rPr>
              <a:t> i </a:t>
            </a:r>
            <a:r>
              <a:rPr lang="pl-PL" dirty="0" err="1">
                <a:solidFill>
                  <a:srgbClr val="0070C0"/>
                </a:solidFill>
                <a:latin typeface="Calibri" pitchFamily="34" charset="0"/>
              </a:rPr>
              <a:t>Czerniakowem</a:t>
            </a:r>
            <a:r>
              <a:rPr lang="pl-PL" dirty="0">
                <a:solidFill>
                  <a:srgbClr val="0070C0"/>
                </a:solidFill>
                <a:latin typeface="Calibri" pitchFamily="34" charset="0"/>
              </a:rPr>
              <a:t>; </a:t>
            </a:r>
          </a:p>
          <a:p>
            <a:pPr lvl="0"/>
            <a:r>
              <a:rPr lang="pl-PL" b="1" dirty="0">
                <a:solidFill>
                  <a:srgbClr val="0070C0"/>
                </a:solidFill>
                <a:latin typeface="Calibri" pitchFamily="34" charset="0"/>
              </a:rPr>
              <a:t>Rejon południowy </a:t>
            </a:r>
            <a:r>
              <a:rPr lang="pl-PL" dirty="0">
                <a:solidFill>
                  <a:srgbClr val="0070C0"/>
                </a:solidFill>
                <a:latin typeface="Calibri" pitchFamily="34" charset="0"/>
              </a:rPr>
              <a:t>– Mokotów z Sadybą oraz oddziały AK w lasach na południe Warszawy</a:t>
            </a:r>
          </a:p>
          <a:p>
            <a:r>
              <a:rPr lang="pl-PL" dirty="0">
                <a:solidFill>
                  <a:srgbClr val="0070C0"/>
                </a:solidFill>
                <a:latin typeface="Calibri" pitchFamily="34" charset="0"/>
              </a:rPr>
              <a:t>Od pierwszych dni powstania w mieście stworzono namiastkę normalnego życia – stworzono </a:t>
            </a:r>
            <a:r>
              <a:rPr lang="pl-PL" dirty="0" err="1">
                <a:solidFill>
                  <a:srgbClr val="0070C0"/>
                </a:solidFill>
                <a:latin typeface="Calibri" pitchFamily="34" charset="0"/>
              </a:rPr>
              <a:t>system</a:t>
            </a:r>
            <a:r>
              <a:rPr lang="pl-PL" dirty="0">
                <a:solidFill>
                  <a:srgbClr val="0070C0"/>
                </a:solidFill>
                <a:latin typeface="Calibri" pitchFamily="34" charset="0"/>
              </a:rPr>
              <a:t> dystrybucji żywności, uruchomiono harcerską pocztę. 8 sierpnia pierwszą audycję nadała powstańcza radiostacja "Błyskawica". </a:t>
            </a:r>
          </a:p>
          <a:p>
            <a:endParaRPr lang="pl-PL" sz="2000" dirty="0">
              <a:solidFill>
                <a:srgbClr val="0070C0"/>
              </a:solidFill>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pl-PL" sz="2000" b="0" i="0" strike="noStrike" cap="none" normalizeH="0" baseline="0" dirty="0">
              <a:ln>
                <a:noFill/>
              </a:ln>
              <a:solidFill>
                <a:srgbClr val="0070C0"/>
              </a:solidFill>
              <a:effectLst/>
              <a:latin typeface="Arial" pitchFamily="34" charset="0"/>
              <a:cs typeface="Arial" pitchFamily="34" charset="0"/>
            </a:endParaRPr>
          </a:p>
        </p:txBody>
      </p:sp>
      <p:pic>
        <p:nvPicPr>
          <p:cNvPr id="3" name="Obraz 2" descr="Zdobycz.jpg">
            <a:hlinkClick r:id="rId2"/>
          </p:cNvPr>
          <p:cNvPicPr/>
          <p:nvPr/>
        </p:nvPicPr>
        <p:blipFill>
          <a:blip r:embed="rId3" cstate="print"/>
          <a:srcRect/>
          <a:stretch>
            <a:fillRect/>
          </a:stretch>
        </p:blipFill>
        <p:spPr bwMode="auto">
          <a:xfrm>
            <a:off x="5508104" y="3501008"/>
            <a:ext cx="3245346" cy="2520280"/>
          </a:xfrm>
          <a:prstGeom prst="rect">
            <a:avLst/>
          </a:prstGeom>
          <a:noFill/>
          <a:ln w="9525">
            <a:noFill/>
            <a:miter lim="800000"/>
            <a:headEnd/>
            <a:tailEnd/>
          </a:ln>
        </p:spPr>
      </p:pic>
      <p:sp>
        <p:nvSpPr>
          <p:cNvPr id="62465" name="Rectangle 1"/>
          <p:cNvSpPr>
            <a:spLocks noChangeArrowheads="1"/>
          </p:cNvSpPr>
          <p:nvPr/>
        </p:nvSpPr>
        <p:spPr bwMode="auto">
          <a:xfrm>
            <a:off x="6084168" y="6268089"/>
            <a:ext cx="2339752"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dirty="0">
                <a:ln>
                  <a:noFill/>
                </a:ln>
                <a:solidFill>
                  <a:srgbClr val="0070C0"/>
                </a:solidFill>
                <a:effectLst/>
                <a:latin typeface="Calibri" pitchFamily="34" charset="0"/>
                <a:ea typeface="Times New Roman" pitchFamily="18" charset="0"/>
                <a:cs typeface="Arial" pitchFamily="34" charset="0"/>
              </a:rPr>
              <a:t>Powstańcza zdobycz</a:t>
            </a:r>
            <a:endParaRPr kumimoji="0" lang="pl-PL" sz="1400" b="1" i="0" u="none" strike="noStrike" cap="none" normalizeH="0" baseline="0" dirty="0">
              <a:ln>
                <a:noFill/>
              </a:ln>
              <a:solidFill>
                <a:srgbClr val="0070C0"/>
              </a:solidFill>
              <a:effectLst/>
              <a:latin typeface="Arial" pitchFamily="34" charset="0"/>
              <a:cs typeface="Arial" pitchFamily="34" charset="0"/>
            </a:endParaRPr>
          </a:p>
        </p:txBody>
      </p:sp>
      <p:sp>
        <p:nvSpPr>
          <p:cNvPr id="5" name="Symbol zastępczy numeru slajdu 4"/>
          <p:cNvSpPr>
            <a:spLocks noGrp="1"/>
          </p:cNvSpPr>
          <p:nvPr>
            <p:ph type="sldNum" sz="quarter" idx="12"/>
          </p:nvPr>
        </p:nvSpPr>
        <p:spPr/>
        <p:txBody>
          <a:bodyPr/>
          <a:lstStyle/>
          <a:p>
            <a:fld id="{9A8605FA-1B16-4A49-B64D-CB5430158E29}" type="slidenum">
              <a:rPr lang="pl-PL" smtClean="0"/>
              <a:pPr/>
              <a:t>34</a:t>
            </a:fld>
            <a:endParaRPr lang="pl-PL"/>
          </a:p>
        </p:txBody>
      </p:sp>
      <p:pic>
        <p:nvPicPr>
          <p:cNvPr id="62467" name="Picture 3" descr="Powsta&amp;nacute;cza radiostacja &amp;quot;B&amp;lstrok;yskawica&amp;quot;. Na zdj&amp;eogon;ciu Antoni Zi&amp;eogon;bik. Fot. NAC"/>
          <p:cNvPicPr>
            <a:picLocks noChangeAspect="1" noChangeArrowheads="1"/>
          </p:cNvPicPr>
          <p:nvPr/>
        </p:nvPicPr>
        <p:blipFill>
          <a:blip r:embed="rId4" cstate="print"/>
          <a:srcRect/>
          <a:stretch>
            <a:fillRect/>
          </a:stretch>
        </p:blipFill>
        <p:spPr bwMode="auto">
          <a:xfrm>
            <a:off x="1115616" y="3501008"/>
            <a:ext cx="3823445" cy="2520000"/>
          </a:xfrm>
          <a:prstGeom prst="rect">
            <a:avLst/>
          </a:prstGeom>
          <a:noFill/>
        </p:spPr>
      </p:pic>
      <p:sp>
        <p:nvSpPr>
          <p:cNvPr id="7" name="Prostokąt 6"/>
          <p:cNvSpPr/>
          <p:nvPr/>
        </p:nvSpPr>
        <p:spPr>
          <a:xfrm>
            <a:off x="971600" y="6211669"/>
            <a:ext cx="4572000" cy="523220"/>
          </a:xfrm>
          <a:prstGeom prst="rect">
            <a:avLst/>
          </a:prstGeom>
        </p:spPr>
        <p:txBody>
          <a:bodyPr>
            <a:spAutoFit/>
          </a:bodyPr>
          <a:lstStyle/>
          <a:p>
            <a:r>
              <a:rPr lang="pl-PL" sz="1400" b="1" dirty="0">
                <a:solidFill>
                  <a:srgbClr val="0070C0"/>
                </a:solidFill>
                <a:latin typeface="Calibri" pitchFamily="34" charset="0"/>
              </a:rPr>
              <a:t>Powstańcza radiostacja "Błyskawica". </a:t>
            </a:r>
          </a:p>
          <a:p>
            <a:r>
              <a:rPr lang="pl-PL" sz="1400" b="1" dirty="0">
                <a:solidFill>
                  <a:srgbClr val="0070C0"/>
                </a:solidFill>
                <a:latin typeface="Calibri" pitchFamily="34" charset="0"/>
              </a:rPr>
              <a:t>Na zdjęciu Antoni </a:t>
            </a:r>
            <a:r>
              <a:rPr lang="pl-PL" sz="1400" b="1" dirty="0" err="1">
                <a:solidFill>
                  <a:srgbClr val="0070C0"/>
                </a:solidFill>
                <a:latin typeface="Calibri" pitchFamily="34" charset="0"/>
              </a:rPr>
              <a:t>Ziębik</a:t>
            </a:r>
            <a:r>
              <a:rPr lang="pl-PL" sz="1400" b="1" dirty="0">
                <a:solidFill>
                  <a:srgbClr val="0070C0"/>
                </a:solidFill>
                <a:latin typeface="Calibri" pitchFamily="34" charset="0"/>
              </a:rPr>
              <a:t>. Fot. NAC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ChangeArrowheads="1"/>
          </p:cNvSpPr>
          <p:nvPr/>
        </p:nvSpPr>
        <p:spPr bwMode="auto">
          <a:xfrm>
            <a:off x="1115616" y="163860"/>
            <a:ext cx="8028384" cy="683264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pl-PL" sz="2000" dirty="0">
                <a:solidFill>
                  <a:srgbClr val="0070C0"/>
                </a:solidFill>
                <a:latin typeface="Calibri" pitchFamily="34" charset="0"/>
              </a:rPr>
              <a:t> </a:t>
            </a:r>
            <a:r>
              <a:rPr lang="pl-PL" b="1" dirty="0">
                <a:solidFill>
                  <a:srgbClr val="7030A0"/>
                </a:solidFill>
                <a:latin typeface="Calibri" pitchFamily="34" charset="0"/>
              </a:rPr>
              <a:t>11 sierpnia </a:t>
            </a:r>
            <a:r>
              <a:rPr lang="pl-PL" dirty="0">
                <a:solidFill>
                  <a:srgbClr val="0070C0"/>
                </a:solidFill>
                <a:latin typeface="Calibri" pitchFamily="34" charset="0"/>
              </a:rPr>
              <a:t>padł ostatni punkt oporu powstańców w dzielnicy Ochota. Z Woli ostatecznie zostały wyparte siły Armii Krajowej. </a:t>
            </a:r>
          </a:p>
          <a:p>
            <a:r>
              <a:rPr lang="pl-PL" b="1" dirty="0">
                <a:solidFill>
                  <a:srgbClr val="7030A0"/>
                </a:solidFill>
                <a:latin typeface="Calibri" pitchFamily="34" charset="0"/>
              </a:rPr>
              <a:t>19 sierpnia </a:t>
            </a:r>
            <a:r>
              <a:rPr lang="pl-PL" dirty="0">
                <a:solidFill>
                  <a:srgbClr val="0070C0"/>
                </a:solidFill>
                <a:latin typeface="Calibri" pitchFamily="34" charset="0"/>
              </a:rPr>
              <a:t>Niemcy przypuścili generalny szturm na Stare Miasto. </a:t>
            </a:r>
          </a:p>
          <a:p>
            <a:r>
              <a:rPr lang="pl-PL" b="1" dirty="0">
                <a:solidFill>
                  <a:srgbClr val="7030A0"/>
                </a:solidFill>
                <a:latin typeface="Calibri" pitchFamily="34" charset="0"/>
              </a:rPr>
              <a:t>3-6 września </a:t>
            </a:r>
            <a:r>
              <a:rPr lang="pl-PL" dirty="0">
                <a:solidFill>
                  <a:srgbClr val="0070C0"/>
                </a:solidFill>
                <a:latin typeface="Calibri" pitchFamily="34" charset="0"/>
              </a:rPr>
              <a:t>Niemcy wyparli powstańców z </a:t>
            </a:r>
            <a:r>
              <a:rPr lang="pl-PL" dirty="0" err="1">
                <a:solidFill>
                  <a:srgbClr val="0070C0"/>
                </a:solidFill>
                <a:latin typeface="Calibri" pitchFamily="34" charset="0"/>
              </a:rPr>
              <a:t>Powiśla</a:t>
            </a:r>
            <a:r>
              <a:rPr lang="pl-PL" dirty="0">
                <a:solidFill>
                  <a:srgbClr val="0070C0"/>
                </a:solidFill>
                <a:latin typeface="Calibri" pitchFamily="34" charset="0"/>
              </a:rPr>
              <a:t> </a:t>
            </a:r>
          </a:p>
          <a:p>
            <a:r>
              <a:rPr lang="pl-PL" b="1" dirty="0">
                <a:solidFill>
                  <a:srgbClr val="7030A0"/>
                </a:solidFill>
                <a:latin typeface="Calibri" pitchFamily="34" charset="0"/>
              </a:rPr>
              <a:t>12 września </a:t>
            </a:r>
            <a:r>
              <a:rPr lang="pl-PL" dirty="0">
                <a:solidFill>
                  <a:srgbClr val="0070C0"/>
                </a:solidFill>
                <a:latin typeface="Calibri" pitchFamily="34" charset="0"/>
              </a:rPr>
              <a:t>rozpoczęły się walki na Czerniakowie. </a:t>
            </a:r>
          </a:p>
          <a:p>
            <a:r>
              <a:rPr lang="pl-PL" dirty="0">
                <a:solidFill>
                  <a:srgbClr val="0070C0"/>
                </a:solidFill>
                <a:latin typeface="Calibri" pitchFamily="34" charset="0"/>
              </a:rPr>
              <a:t>Dopiero 10 września do działań przystąpili Rosjanie. Wreszcie nastąpiły zrzuty zaopatrzenia, a myśliwce sowieckie zaczęły przepędzać znad Warszawy niemieckie bombowce. </a:t>
            </a:r>
          </a:p>
          <a:p>
            <a:r>
              <a:rPr lang="pl-PL" b="1" dirty="0">
                <a:solidFill>
                  <a:srgbClr val="7030A0"/>
                </a:solidFill>
                <a:latin typeface="Calibri" pitchFamily="34" charset="0"/>
              </a:rPr>
              <a:t>13-15 września</a:t>
            </a:r>
            <a:r>
              <a:rPr lang="pl-PL" dirty="0">
                <a:solidFill>
                  <a:srgbClr val="0070C0"/>
                </a:solidFill>
                <a:latin typeface="Calibri" pitchFamily="34" charset="0"/>
              </a:rPr>
              <a:t> wojska sowieckie oraz oddziały, podporządkowanej polskim komunistom, I Armii Wojska Polskiego wyparły siły niemieckie z prawobrzeżnej części miasta. </a:t>
            </a:r>
          </a:p>
          <a:p>
            <a:r>
              <a:rPr lang="pl-PL" b="1" dirty="0">
                <a:solidFill>
                  <a:srgbClr val="7030A0"/>
                </a:solidFill>
                <a:latin typeface="Calibri" pitchFamily="34" charset="0"/>
              </a:rPr>
              <a:t>16-19 września </a:t>
            </a:r>
            <a:r>
              <a:rPr lang="pl-PL" dirty="0">
                <a:solidFill>
                  <a:srgbClr val="0070C0"/>
                </a:solidFill>
                <a:latin typeface="Calibri" pitchFamily="34" charset="0"/>
              </a:rPr>
              <a:t>oddziały I Armii WP dokonały desantów w kilku punktach lewobrzeżnej Warszawy. Ostatnie grupy powstańców z AK i żołnierzy I Armii WP walczyły na Czerniakowie do 23 września. W południowej części miasta Niemcy, przystąpili do tłumienia powstania na Górnym Mokotowie. </a:t>
            </a:r>
          </a:p>
          <a:p>
            <a:r>
              <a:rPr lang="pl-PL" b="1" dirty="0">
                <a:solidFill>
                  <a:srgbClr val="7030A0"/>
                </a:solidFill>
                <a:latin typeface="Calibri" pitchFamily="34" charset="0"/>
              </a:rPr>
              <a:t>26 września  na Górnym Mokotowie </a:t>
            </a:r>
            <a:r>
              <a:rPr lang="pl-PL" dirty="0">
                <a:solidFill>
                  <a:srgbClr val="0070C0"/>
                </a:solidFill>
                <a:latin typeface="Calibri" pitchFamily="34" charset="0"/>
              </a:rPr>
              <a:t>zarządzono </a:t>
            </a:r>
          </a:p>
          <a:p>
            <a:r>
              <a:rPr lang="pl-PL" dirty="0">
                <a:solidFill>
                  <a:srgbClr val="0070C0"/>
                </a:solidFill>
                <a:latin typeface="Calibri" pitchFamily="34" charset="0"/>
              </a:rPr>
              <a:t>ewakuację kanałami.</a:t>
            </a:r>
          </a:p>
          <a:p>
            <a:r>
              <a:rPr lang="pl-PL" b="1" dirty="0">
                <a:solidFill>
                  <a:srgbClr val="7030A0"/>
                </a:solidFill>
                <a:latin typeface="Calibri" pitchFamily="34" charset="0"/>
              </a:rPr>
              <a:t>29 września </a:t>
            </a:r>
            <a:r>
              <a:rPr lang="pl-PL" dirty="0">
                <a:solidFill>
                  <a:srgbClr val="0070C0"/>
                </a:solidFill>
                <a:latin typeface="Calibri" pitchFamily="34" charset="0"/>
              </a:rPr>
              <a:t>rozpoczęło się silne uderzenie </a:t>
            </a:r>
          </a:p>
          <a:p>
            <a:r>
              <a:rPr lang="pl-PL" dirty="0">
                <a:solidFill>
                  <a:srgbClr val="0070C0"/>
                </a:solidFill>
                <a:latin typeface="Calibri" pitchFamily="34" charset="0"/>
              </a:rPr>
              <a:t>niemieckie na Żoliborz. </a:t>
            </a:r>
          </a:p>
          <a:p>
            <a:r>
              <a:rPr lang="pl-PL" b="1" dirty="0">
                <a:solidFill>
                  <a:srgbClr val="7030A0"/>
                </a:solidFill>
                <a:latin typeface="Calibri" pitchFamily="34" charset="0"/>
              </a:rPr>
              <a:t>30 września</a:t>
            </a:r>
            <a:r>
              <a:rPr lang="pl-PL" dirty="0">
                <a:solidFill>
                  <a:srgbClr val="0070C0"/>
                </a:solidFill>
                <a:latin typeface="Calibri" pitchFamily="34" charset="0"/>
              </a:rPr>
              <a:t> Żoliborz skapitulował.  </a:t>
            </a:r>
          </a:p>
          <a:p>
            <a:endParaRPr lang="pl-PL" dirty="0">
              <a:solidFill>
                <a:srgbClr val="0070C0"/>
              </a:solidFill>
              <a:latin typeface="Calibri" pitchFamily="34" charset="0"/>
            </a:endParaRPr>
          </a:p>
          <a:p>
            <a:endParaRPr lang="pl-PL" dirty="0">
              <a:solidFill>
                <a:srgbClr val="0070C0"/>
              </a:solidFill>
              <a:latin typeface="Calibri" pitchFamily="34" charset="0"/>
            </a:endParaRPr>
          </a:p>
          <a:p>
            <a:endParaRPr lang="pl-PL" sz="2000" dirty="0">
              <a:solidFill>
                <a:srgbClr val="0070C0"/>
              </a:solidFill>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pl-PL" sz="2000" b="0" i="0" strike="noStrike" cap="none" normalizeH="0" baseline="0" dirty="0">
              <a:ln>
                <a:noFill/>
              </a:ln>
              <a:solidFill>
                <a:srgbClr val="0070C0"/>
              </a:solidFill>
              <a:effectLst/>
              <a:latin typeface="Arial" pitchFamily="34" charset="0"/>
              <a:cs typeface="Arial" pitchFamily="34" charset="0"/>
            </a:endParaRPr>
          </a:p>
        </p:txBody>
      </p:sp>
      <p:pic>
        <p:nvPicPr>
          <p:cNvPr id="3" name="Obraz 2" descr="Powstanie1.jpg">
            <a:hlinkClick r:id="rId2"/>
          </p:cNvPr>
          <p:cNvPicPr/>
          <p:nvPr/>
        </p:nvPicPr>
        <p:blipFill>
          <a:blip r:embed="rId3" cstate="print"/>
          <a:srcRect/>
          <a:stretch>
            <a:fillRect/>
          </a:stretch>
        </p:blipFill>
        <p:spPr bwMode="auto">
          <a:xfrm>
            <a:off x="5796136" y="4509120"/>
            <a:ext cx="2957314" cy="2160240"/>
          </a:xfrm>
          <a:prstGeom prst="rect">
            <a:avLst/>
          </a:prstGeom>
          <a:noFill/>
          <a:ln w="9525">
            <a:noFill/>
            <a:miter lim="800000"/>
            <a:headEnd/>
            <a:tailEnd/>
          </a:ln>
        </p:spPr>
      </p:pic>
      <p:sp>
        <p:nvSpPr>
          <p:cNvPr id="4" name="Symbol zastępczy numeru slajdu 3"/>
          <p:cNvSpPr>
            <a:spLocks noGrp="1"/>
          </p:cNvSpPr>
          <p:nvPr>
            <p:ph type="sldNum" sz="quarter" idx="12"/>
          </p:nvPr>
        </p:nvSpPr>
        <p:spPr/>
        <p:txBody>
          <a:bodyPr/>
          <a:lstStyle/>
          <a:p>
            <a:fld id="{9A8605FA-1B16-4A49-B64D-CB5430158E29}" type="slidenum">
              <a:rPr lang="pl-PL" smtClean="0"/>
              <a:pPr/>
              <a:t>35</a:t>
            </a:fld>
            <a:endParaRPr lang="pl-PL"/>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ChangeArrowheads="1"/>
          </p:cNvSpPr>
          <p:nvPr/>
        </p:nvSpPr>
        <p:spPr bwMode="auto">
          <a:xfrm>
            <a:off x="1115616" y="0"/>
            <a:ext cx="8028384"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pl-PL" sz="2000" dirty="0">
                <a:solidFill>
                  <a:srgbClr val="0070C0"/>
                </a:solidFill>
                <a:latin typeface="Calibri" pitchFamily="34" charset="0"/>
              </a:rPr>
              <a:t> </a:t>
            </a:r>
          </a:p>
          <a:p>
            <a:r>
              <a:rPr lang="pl-PL" dirty="0">
                <a:solidFill>
                  <a:srgbClr val="0070C0"/>
                </a:solidFill>
                <a:latin typeface="Calibri" pitchFamily="34" charset="0"/>
              </a:rPr>
              <a:t>Kapitulacja</a:t>
            </a:r>
          </a:p>
          <a:p>
            <a:r>
              <a:rPr lang="pl-PL" dirty="0">
                <a:solidFill>
                  <a:srgbClr val="0070C0"/>
                </a:solidFill>
                <a:latin typeface="Calibri" pitchFamily="34" charset="0"/>
              </a:rPr>
              <a:t>W nocy z 2 na 3 października w Ożarowie pod Warszawą podpisany został układ o zaprzestaniu działań wojennych w Warszawie. Do niewoli trafiło ponad 15 tysięcy powstańców z gen. Borem-Komorowskim. W walkach poległo około 18 tysięcy powstańców, a 6 tysięcy odniosło ciężkie rany. Zginęło też ponad 150 tysięcy ludności cywilnej. Niemcy stracili około 10 tysięcy zabitych i rannych. Po kapitulacji powstania Niemcy natychmiast przystąpili do niszczenia ocalałej zabudowy (do stycznia 1945 roku zniszczeniu uległo 70 procent miasta). </a:t>
            </a:r>
          </a:p>
          <a:p>
            <a:endParaRPr lang="pl-PL" dirty="0">
              <a:solidFill>
                <a:srgbClr val="0070C0"/>
              </a:solidFill>
              <a:latin typeface="Calibri" pitchFamily="34" charset="0"/>
            </a:endParaRPr>
          </a:p>
          <a:p>
            <a:endParaRPr lang="pl-PL" dirty="0">
              <a:solidFill>
                <a:srgbClr val="0070C0"/>
              </a:solidFill>
              <a:latin typeface="Calibri" pitchFamily="34" charset="0"/>
            </a:endParaRPr>
          </a:p>
          <a:p>
            <a:endParaRPr lang="pl-PL" sz="2000" dirty="0">
              <a:solidFill>
                <a:srgbClr val="0070C0"/>
              </a:solidFill>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pl-PL" sz="2000" b="0" i="0" strike="noStrike" cap="none" normalizeH="0" baseline="0" dirty="0">
              <a:ln>
                <a:noFill/>
              </a:ln>
              <a:solidFill>
                <a:srgbClr val="0070C0"/>
              </a:solidFill>
              <a:effectLst/>
              <a:latin typeface="Arial" pitchFamily="34" charset="0"/>
              <a:cs typeface="Arial" pitchFamily="34" charset="0"/>
            </a:endParaRPr>
          </a:p>
        </p:txBody>
      </p:sp>
      <p:sp>
        <p:nvSpPr>
          <p:cNvPr id="3" name="Symbol zastępczy numeru slajdu 2"/>
          <p:cNvSpPr>
            <a:spLocks noGrp="1"/>
          </p:cNvSpPr>
          <p:nvPr>
            <p:ph type="sldNum" sz="quarter" idx="12"/>
          </p:nvPr>
        </p:nvSpPr>
        <p:spPr/>
        <p:txBody>
          <a:bodyPr/>
          <a:lstStyle/>
          <a:p>
            <a:fld id="{9A8605FA-1B16-4A49-B64D-CB5430158E29}" type="slidenum">
              <a:rPr lang="pl-PL" smtClean="0"/>
              <a:pPr/>
              <a:t>36</a:t>
            </a:fld>
            <a:endParaRPr lang="pl-PL"/>
          </a:p>
        </p:txBody>
      </p:sp>
      <p:pic>
        <p:nvPicPr>
          <p:cNvPr id="4" name="Obraz 3" descr="Kapitulacja"/>
          <p:cNvPicPr/>
          <p:nvPr/>
        </p:nvPicPr>
        <p:blipFill>
          <a:blip r:embed="rId2" cstate="print"/>
          <a:srcRect/>
          <a:stretch>
            <a:fillRect/>
          </a:stretch>
        </p:blipFill>
        <p:spPr bwMode="auto">
          <a:xfrm>
            <a:off x="1187624" y="2996952"/>
            <a:ext cx="4059691" cy="3000375"/>
          </a:xfrm>
          <a:prstGeom prst="rect">
            <a:avLst/>
          </a:prstGeom>
          <a:noFill/>
          <a:ln w="9525">
            <a:noFill/>
            <a:miter lim="800000"/>
            <a:headEnd/>
            <a:tailEnd/>
          </a:ln>
        </p:spPr>
      </p:pic>
      <p:sp>
        <p:nvSpPr>
          <p:cNvPr id="58369" name="Rectangle 1"/>
          <p:cNvSpPr>
            <a:spLocks noChangeArrowheads="1"/>
          </p:cNvSpPr>
          <p:nvPr/>
        </p:nvSpPr>
        <p:spPr bwMode="auto">
          <a:xfrm>
            <a:off x="5292080" y="3896807"/>
            <a:ext cx="3528392"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1" u="none" strike="noStrike" cap="none" normalizeH="0" baseline="0" dirty="0">
                <a:ln>
                  <a:noFill/>
                </a:ln>
                <a:solidFill>
                  <a:srgbClr val="0070C0"/>
                </a:solidFill>
                <a:effectLst/>
                <a:latin typeface="Calibri" pitchFamily="34" charset="0"/>
                <a:ea typeface="Times New Roman" pitchFamily="18" charset="0"/>
                <a:cs typeface="Times New Roman" pitchFamily="18" charset="0"/>
              </a:rPr>
              <a:t>Na zdjęciu: Kapitulacja Powstania Warszawskiego. </a:t>
            </a:r>
          </a:p>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1" u="none" strike="noStrike" cap="none" normalizeH="0" baseline="0" dirty="0" err="1">
                <a:ln>
                  <a:noFill/>
                </a:ln>
                <a:solidFill>
                  <a:srgbClr val="0070C0"/>
                </a:solidFill>
                <a:effectLst/>
                <a:latin typeface="Calibri" pitchFamily="34" charset="0"/>
                <a:ea typeface="Times New Roman" pitchFamily="18" charset="0"/>
                <a:cs typeface="Times New Roman" pitchFamily="18" charset="0"/>
              </a:rPr>
              <a:t>Kom</a:t>
            </a:r>
            <a:r>
              <a:rPr kumimoji="0" lang="pl-PL" sz="1200" b="0" i="1" u="none" strike="noStrike" cap="none" normalizeH="0" baseline="0" dirty="0">
                <a:ln>
                  <a:noFill/>
                </a:ln>
                <a:solidFill>
                  <a:srgbClr val="0070C0"/>
                </a:solidFill>
                <a:effectLst/>
                <a:latin typeface="Calibri" pitchFamily="34" charset="0"/>
                <a:ea typeface="Times New Roman" pitchFamily="18" charset="0"/>
                <a:cs typeface="Times New Roman" pitchFamily="18" charset="0"/>
              </a:rPr>
              <a:t>. Gł. AK, gen. Tadeusz "Bór" Komorowski </a:t>
            </a:r>
          </a:p>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1" u="none" strike="noStrike" cap="none" normalizeH="0" baseline="0" dirty="0">
                <a:ln>
                  <a:noFill/>
                </a:ln>
                <a:solidFill>
                  <a:srgbClr val="0070C0"/>
                </a:solidFill>
                <a:effectLst/>
                <a:latin typeface="Calibri" pitchFamily="34" charset="0"/>
                <a:ea typeface="Times New Roman" pitchFamily="18" charset="0"/>
                <a:cs typeface="Times New Roman" pitchFamily="18" charset="0"/>
              </a:rPr>
              <a:t>po spotkaniu z </a:t>
            </a:r>
          </a:p>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1" u="none" strike="noStrike" cap="none" normalizeH="0" baseline="0" dirty="0" err="1">
                <a:ln>
                  <a:noFill/>
                </a:ln>
                <a:solidFill>
                  <a:srgbClr val="0070C0"/>
                </a:solidFill>
                <a:effectLst/>
                <a:latin typeface="Calibri" pitchFamily="34" charset="0"/>
                <a:ea typeface="Times New Roman" pitchFamily="18" charset="0"/>
                <a:cs typeface="Times New Roman" pitchFamily="18" charset="0"/>
              </a:rPr>
              <a:t>SS-Obergrupenführerem</a:t>
            </a:r>
            <a:r>
              <a:rPr kumimoji="0" lang="pl-PL" sz="1200" b="0" i="1" u="none" strike="noStrike" cap="none" normalizeH="0" baseline="0" dirty="0">
                <a:ln>
                  <a:noFill/>
                </a:ln>
                <a:solidFill>
                  <a:srgbClr val="0070C0"/>
                </a:solidFill>
                <a:effectLst/>
                <a:latin typeface="Calibri" pitchFamily="34" charset="0"/>
                <a:ea typeface="Times New Roman" pitchFamily="18" charset="0"/>
                <a:cs typeface="Times New Roman" pitchFamily="18" charset="0"/>
              </a:rPr>
              <a:t> Erichem von dem </a:t>
            </a:r>
            <a:r>
              <a:rPr kumimoji="0" lang="pl-PL" sz="1200" b="0" i="1" u="none" strike="noStrike" cap="none" normalizeH="0" baseline="0" dirty="0" err="1">
                <a:ln>
                  <a:noFill/>
                </a:ln>
                <a:solidFill>
                  <a:srgbClr val="0070C0"/>
                </a:solidFill>
                <a:effectLst/>
                <a:latin typeface="Calibri" pitchFamily="34" charset="0"/>
                <a:ea typeface="Times New Roman" pitchFamily="18" charset="0"/>
                <a:cs typeface="Times New Roman" pitchFamily="18" charset="0"/>
              </a:rPr>
              <a:t>Bach-Zelewskim</a:t>
            </a:r>
            <a:r>
              <a:rPr kumimoji="0" lang="pl-PL" sz="1200" b="0" i="1" u="none" strike="noStrike" cap="none" normalizeH="0" baseline="0" dirty="0">
                <a:ln>
                  <a:noFill/>
                </a:ln>
                <a:solidFill>
                  <a:srgbClr val="0070C0"/>
                </a:solidFill>
                <a:effectLst/>
                <a:latin typeface="Calibri" pitchFamily="34" charset="0"/>
                <a:ea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1" u="none" strike="noStrike" cap="none" normalizeH="0" baseline="0" dirty="0">
                <a:ln>
                  <a:noFill/>
                </a:ln>
                <a:solidFill>
                  <a:srgbClr val="0070C0"/>
                </a:solidFill>
                <a:effectLst/>
                <a:latin typeface="Calibri" pitchFamily="34" charset="0"/>
                <a:ea typeface="Times New Roman" pitchFamily="18" charset="0"/>
                <a:cs typeface="Times New Roman" pitchFamily="18" charset="0"/>
              </a:rPr>
              <a:t>w jego kwaterze w Ożarowie Mazowieckim. </a:t>
            </a:r>
          </a:p>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1" u="none" strike="noStrike" cap="none" normalizeH="0" baseline="0" dirty="0" err="1">
                <a:ln>
                  <a:noFill/>
                </a:ln>
                <a:solidFill>
                  <a:srgbClr val="0070C0"/>
                </a:solidFill>
                <a:effectLst/>
                <a:latin typeface="Calibri" pitchFamily="34" charset="0"/>
                <a:ea typeface="Times New Roman" pitchFamily="18" charset="0"/>
                <a:cs typeface="Times New Roman" pitchFamily="18" charset="0"/>
              </a:rPr>
              <a:t>Źr</a:t>
            </a:r>
            <a:r>
              <a:rPr kumimoji="0" lang="pl-PL" sz="1200" b="0" i="1" u="none" strike="noStrike" cap="none" normalizeH="0" baseline="0" dirty="0">
                <a:ln>
                  <a:noFill/>
                </a:ln>
                <a:solidFill>
                  <a:srgbClr val="0070C0"/>
                </a:solidFill>
                <a:effectLst/>
                <a:latin typeface="Calibri" pitchFamily="34" charset="0"/>
                <a:ea typeface="Times New Roman" pitchFamily="18" charset="0"/>
                <a:cs typeface="Times New Roman" pitchFamily="18" charset="0"/>
              </a:rPr>
              <a:t>.: Jerzy Kirchmayer:</a:t>
            </a:r>
          </a:p>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1" u="none" strike="noStrike" cap="none" normalizeH="0" baseline="0" dirty="0">
                <a:ln>
                  <a:noFill/>
                </a:ln>
                <a:solidFill>
                  <a:srgbClr val="0070C0"/>
                </a:solidFill>
                <a:effectLst/>
                <a:latin typeface="Calibri" pitchFamily="34" charset="0"/>
                <a:ea typeface="Times New Roman" pitchFamily="18" charset="0"/>
                <a:cs typeface="Times New Roman" pitchFamily="18" charset="0"/>
              </a:rPr>
              <a:t>Powstanie Warszawskie. Warszawa: </a:t>
            </a:r>
          </a:p>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1" u="none" strike="noStrike" cap="none" normalizeH="0" baseline="0" dirty="0">
                <a:ln>
                  <a:noFill/>
                </a:ln>
                <a:solidFill>
                  <a:srgbClr val="0070C0"/>
                </a:solidFill>
                <a:effectLst/>
                <a:latin typeface="Calibri" pitchFamily="34" charset="0"/>
                <a:ea typeface="Times New Roman" pitchFamily="18" charset="0"/>
                <a:cs typeface="Times New Roman" pitchFamily="18" charset="0"/>
              </a:rPr>
              <a:t>Książka i Wiedza, 1984</a:t>
            </a:r>
            <a:endParaRPr kumimoji="0" lang="pl-PL" sz="1800" b="0" i="0" u="none" strike="noStrike" cap="none" normalizeH="0" baseline="0" dirty="0">
              <a:ln>
                <a:noFill/>
              </a:ln>
              <a:solidFill>
                <a:srgbClr val="0070C0"/>
              </a:solidFill>
              <a:effectLst/>
              <a:latin typeface="Arial" pitchFamily="34" charset="0"/>
              <a:cs typeface="Arial"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ChangeArrowheads="1"/>
          </p:cNvSpPr>
          <p:nvPr/>
        </p:nvSpPr>
        <p:spPr bwMode="auto">
          <a:xfrm>
            <a:off x="1187624" y="0"/>
            <a:ext cx="7632848"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pl-PL" b="1" dirty="0">
                <a:solidFill>
                  <a:srgbClr val="0070C0"/>
                </a:solidFill>
                <a:latin typeface="Calibri" pitchFamily="34" charset="0"/>
              </a:rPr>
              <a:t>Podsumowanie</a:t>
            </a:r>
          </a:p>
          <a:p>
            <a:endParaRPr lang="pl-PL" dirty="0">
              <a:solidFill>
                <a:srgbClr val="0070C0"/>
              </a:solidFill>
              <a:latin typeface="Calibri" pitchFamily="34" charset="0"/>
            </a:endParaRPr>
          </a:p>
          <a:p>
            <a:r>
              <a:rPr lang="pl-PL" dirty="0">
                <a:solidFill>
                  <a:srgbClr val="0070C0"/>
                </a:solidFill>
                <a:latin typeface="Calibri" pitchFamily="34" charset="0"/>
              </a:rPr>
              <a:t>Powstanie Warszawskie było największą akcją zbrojną podziemia w okupowanej przez Niemców Europie. Planowane na kilka dni, trwało ponad dwa miesiące.</a:t>
            </a:r>
          </a:p>
          <a:p>
            <a:r>
              <a:rPr lang="pl-PL" dirty="0">
                <a:solidFill>
                  <a:srgbClr val="0070C0"/>
                </a:solidFill>
                <a:latin typeface="Calibri" pitchFamily="34" charset="0"/>
              </a:rPr>
              <a:t>W czasie walk zginęło około 18 tysięcy powstańców, a 25 tysięcy zostało rannych. Straty wśród ludności cywilnej wynosiły około 180 tysięcy zabitych. Pozostałych przy życiu mieszkańców Warszawy, ok. 500 tysięcy wypędzono z miasta, które po powstaniu zostało niemal całkowicie zburzone.</a:t>
            </a:r>
          </a:p>
          <a:p>
            <a:r>
              <a:rPr lang="pl-PL" b="1" dirty="0">
                <a:solidFill>
                  <a:srgbClr val="0070C0"/>
                </a:solidFill>
                <a:latin typeface="Calibri" pitchFamily="34" charset="0"/>
              </a:rPr>
              <a:t>CELE</a:t>
            </a:r>
            <a:endParaRPr lang="pl-PL" dirty="0">
              <a:solidFill>
                <a:srgbClr val="0070C0"/>
              </a:solidFill>
              <a:latin typeface="Calibri" pitchFamily="34" charset="0"/>
            </a:endParaRPr>
          </a:p>
          <a:p>
            <a:pPr marL="285750" indent="-285750">
              <a:buFont typeface="Arial" panose="020B0604020202020204" pitchFamily="34" charset="0"/>
              <a:buChar char="•"/>
            </a:pPr>
            <a:r>
              <a:rPr lang="pl-PL" dirty="0">
                <a:solidFill>
                  <a:srgbClr val="0070C0"/>
                </a:solidFill>
                <a:latin typeface="Calibri" pitchFamily="34" charset="0"/>
              </a:rPr>
              <a:t>próba wyzwolenia stolicy przez wojsko polskie przed wkroczeniem sił radzieckich,</a:t>
            </a:r>
          </a:p>
          <a:p>
            <a:pPr marL="285750" indent="-285750">
              <a:buFont typeface="Arial" panose="020B0604020202020204" pitchFamily="34" charset="0"/>
              <a:buChar char="•"/>
            </a:pPr>
            <a:r>
              <a:rPr lang="pl-PL" dirty="0">
                <a:solidFill>
                  <a:srgbClr val="0070C0"/>
                </a:solidFill>
                <a:latin typeface="Calibri" pitchFamily="34" charset="0"/>
              </a:rPr>
              <a:t>zamanifestowanie polskiej obecności na wschodzie,</a:t>
            </a:r>
          </a:p>
          <a:p>
            <a:pPr marL="285750" indent="-285750">
              <a:buFont typeface="Arial" panose="020B0604020202020204" pitchFamily="34" charset="0"/>
              <a:buChar char="•"/>
            </a:pPr>
            <a:r>
              <a:rPr lang="pl-PL" dirty="0">
                <a:solidFill>
                  <a:srgbClr val="0070C0"/>
                </a:solidFill>
                <a:latin typeface="Calibri" pitchFamily="34" charset="0"/>
              </a:rPr>
              <a:t>próba ratowania powojennej suwerenności, </a:t>
            </a:r>
          </a:p>
          <a:p>
            <a:pPr marL="285750" indent="-285750">
              <a:buFont typeface="Arial" panose="020B0604020202020204" pitchFamily="34" charset="0"/>
              <a:buChar char="•"/>
            </a:pPr>
            <a:r>
              <a:rPr lang="pl-PL" dirty="0">
                <a:solidFill>
                  <a:srgbClr val="0070C0"/>
                </a:solidFill>
                <a:latin typeface="Calibri" pitchFamily="34" charset="0"/>
              </a:rPr>
              <a:t>przywrócenie przedwojennego kształtu granicy wschodniej,</a:t>
            </a:r>
          </a:p>
          <a:p>
            <a:pPr marL="285750" indent="-285750">
              <a:buFont typeface="Arial" panose="020B0604020202020204" pitchFamily="34" charset="0"/>
              <a:buChar char="•"/>
            </a:pPr>
            <a:r>
              <a:rPr lang="pl-PL" dirty="0">
                <a:solidFill>
                  <a:srgbClr val="0070C0"/>
                </a:solidFill>
                <a:latin typeface="Calibri" pitchFamily="34" charset="0"/>
              </a:rPr>
              <a:t>odtworzenie w stolicy Polski legalnych władz państwowych,</a:t>
            </a:r>
          </a:p>
          <a:p>
            <a:pPr marL="285750" indent="-285750">
              <a:buFont typeface="Arial" panose="020B0604020202020204" pitchFamily="34" charset="0"/>
              <a:buChar char="•"/>
            </a:pPr>
            <a:r>
              <a:rPr lang="pl-PL" dirty="0">
                <a:solidFill>
                  <a:srgbClr val="0070C0"/>
                </a:solidFill>
                <a:latin typeface="Calibri" pitchFamily="34" charset="0"/>
              </a:rPr>
              <a:t>powstanie zyskało ważne znaczenie moralne, stało się symbolem walki o niepodległość.</a:t>
            </a:r>
          </a:p>
          <a:p>
            <a:endParaRPr lang="pl-PL" dirty="0">
              <a:solidFill>
                <a:srgbClr val="0070C0"/>
              </a:solidFill>
              <a:latin typeface="Calibri" pitchFamily="34" charset="0"/>
            </a:endParaRPr>
          </a:p>
          <a:p>
            <a:endParaRPr lang="pl-PL" sz="2000" dirty="0">
              <a:solidFill>
                <a:srgbClr val="0070C0"/>
              </a:solidFill>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pl-PL" sz="2000" b="0" i="0" strike="noStrike" cap="none" normalizeH="0" baseline="0" dirty="0">
              <a:ln>
                <a:noFill/>
              </a:ln>
              <a:solidFill>
                <a:srgbClr val="0070C0"/>
              </a:solidFill>
              <a:effectLst/>
              <a:latin typeface="Arial" pitchFamily="34" charset="0"/>
              <a:cs typeface="Arial" pitchFamily="34" charset="0"/>
            </a:endParaRPr>
          </a:p>
        </p:txBody>
      </p:sp>
      <p:sp>
        <p:nvSpPr>
          <p:cNvPr id="3" name="Symbol zastępczy numeru slajdu 2"/>
          <p:cNvSpPr>
            <a:spLocks noGrp="1"/>
          </p:cNvSpPr>
          <p:nvPr>
            <p:ph type="sldNum" sz="quarter" idx="12"/>
          </p:nvPr>
        </p:nvSpPr>
        <p:spPr/>
        <p:txBody>
          <a:bodyPr/>
          <a:lstStyle/>
          <a:p>
            <a:fld id="{9A8605FA-1B16-4A49-B64D-CB5430158E29}" type="slidenum">
              <a:rPr lang="pl-PL" smtClean="0"/>
              <a:pPr/>
              <a:t>37</a:t>
            </a:fld>
            <a:endParaRPr lang="pl-PL"/>
          </a:p>
        </p:txBody>
      </p:sp>
      <p:pic>
        <p:nvPicPr>
          <p:cNvPr id="1028" name="Picture 4" descr="Znalezione obrazy dla zapytania powstanie warszawskie Å¼oÅnierze">
            <a:extLst>
              <a:ext uri="{FF2B5EF4-FFF2-40B4-BE49-F238E27FC236}">
                <a16:creationId xmlns:a16="http://schemas.microsoft.com/office/drawing/2014/main" id="{69BB4A0D-013D-47F2-AD80-7994C84F42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2866" y="4869160"/>
            <a:ext cx="6363510" cy="19126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ChangeArrowheads="1"/>
          </p:cNvSpPr>
          <p:nvPr/>
        </p:nvSpPr>
        <p:spPr bwMode="auto">
          <a:xfrm>
            <a:off x="1040391" y="76200"/>
            <a:ext cx="8028384" cy="54476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pl-PL" b="1" dirty="0">
                <a:solidFill>
                  <a:srgbClr val="0070C0"/>
                </a:solidFill>
                <a:latin typeface="Calibri" pitchFamily="34" charset="0"/>
              </a:rPr>
              <a:t>Podsumowanie c.d.</a:t>
            </a:r>
          </a:p>
          <a:p>
            <a:endParaRPr lang="pl-PL" dirty="0">
              <a:solidFill>
                <a:srgbClr val="0070C0"/>
              </a:solidFill>
              <a:latin typeface="Calibri" pitchFamily="34" charset="0"/>
            </a:endParaRPr>
          </a:p>
          <a:p>
            <a:r>
              <a:rPr lang="pl-PL" b="1" dirty="0">
                <a:solidFill>
                  <a:srgbClr val="0070C0"/>
                </a:solidFill>
                <a:latin typeface="Calibri" pitchFamily="34" charset="0"/>
              </a:rPr>
              <a:t>SKUTKI</a:t>
            </a:r>
          </a:p>
          <a:p>
            <a:pPr>
              <a:buFont typeface="Arial" pitchFamily="34" charset="0"/>
              <a:buChar char="•"/>
            </a:pPr>
            <a:r>
              <a:rPr lang="pl-PL" dirty="0">
                <a:solidFill>
                  <a:srgbClr val="0070C0"/>
                </a:solidFill>
                <a:latin typeface="Calibri" pitchFamily="34" charset="0"/>
              </a:rPr>
              <a:t> Wysiedlenie wszystkich mieszkańców Warszawy i wzięcie żołnierzy jako jeńców wojennych </a:t>
            </a:r>
          </a:p>
          <a:p>
            <a:pPr>
              <a:buFont typeface="Arial" pitchFamily="34" charset="0"/>
              <a:buChar char="•"/>
            </a:pPr>
            <a:r>
              <a:rPr lang="pl-PL" dirty="0">
                <a:solidFill>
                  <a:srgbClr val="0070C0"/>
                </a:solidFill>
                <a:latin typeface="Calibri" pitchFamily="34" charset="0"/>
              </a:rPr>
              <a:t> Śmierć tysięcy powstańców cywilów </a:t>
            </a:r>
          </a:p>
          <a:p>
            <a:pPr>
              <a:buFont typeface="Arial" pitchFamily="34" charset="0"/>
              <a:buChar char="•"/>
            </a:pPr>
            <a:r>
              <a:rPr lang="pl-PL" dirty="0">
                <a:solidFill>
                  <a:srgbClr val="0070C0"/>
                </a:solidFill>
                <a:latin typeface="Calibri" pitchFamily="34" charset="0"/>
              </a:rPr>
              <a:t>Całkowite zniszczenie miasta </a:t>
            </a:r>
          </a:p>
          <a:p>
            <a:pPr>
              <a:buFont typeface="Arial" pitchFamily="34" charset="0"/>
              <a:buChar char="•"/>
            </a:pPr>
            <a:r>
              <a:rPr lang="pl-PL" dirty="0">
                <a:solidFill>
                  <a:srgbClr val="0070C0"/>
                </a:solidFill>
                <a:latin typeface="Calibri" pitchFamily="34" charset="0"/>
              </a:rPr>
              <a:t>Oddanie się do niewoli niemieckiej niemal całego kierownictwa i dużej kadry dowódczej AK </a:t>
            </a:r>
          </a:p>
          <a:p>
            <a:pPr>
              <a:buFont typeface="Arial" pitchFamily="34" charset="0"/>
              <a:buChar char="•"/>
            </a:pPr>
            <a:r>
              <a:rPr lang="pl-PL" dirty="0">
                <a:solidFill>
                  <a:srgbClr val="0070C0"/>
                </a:solidFill>
                <a:latin typeface="Calibri" pitchFamily="34" charset="0"/>
              </a:rPr>
              <a:t>Ludzie przestali wierzyć w skuteczna pomoc ze strony zachodu (</a:t>
            </a:r>
            <a:r>
              <a:rPr lang="pl-PL" dirty="0" err="1">
                <a:solidFill>
                  <a:srgbClr val="0070C0"/>
                </a:solidFill>
                <a:latin typeface="Calibri" pitchFamily="34" charset="0"/>
              </a:rPr>
              <a:t>Wlk</a:t>
            </a:r>
            <a:r>
              <a:rPr lang="pl-PL" dirty="0">
                <a:solidFill>
                  <a:srgbClr val="0070C0"/>
                </a:solidFill>
                <a:latin typeface="Calibri" pitchFamily="34" charset="0"/>
              </a:rPr>
              <a:t>. Brytanii oraz Stanów Zjednoczonych) oraz przestali ufać podziemnemu rządowi </a:t>
            </a:r>
          </a:p>
          <a:p>
            <a:pPr>
              <a:buFont typeface="Arial" pitchFamily="34" charset="0"/>
              <a:buChar char="•"/>
            </a:pPr>
            <a:r>
              <a:rPr lang="pl-PL" dirty="0">
                <a:solidFill>
                  <a:srgbClr val="0070C0"/>
                </a:solidFill>
                <a:latin typeface="Calibri" pitchFamily="34" charset="0"/>
              </a:rPr>
              <a:t>Pokazanie Stalinowi, że sowietyzacja Polski spotka się z bardzo dużym oporem społeczeństwa </a:t>
            </a:r>
          </a:p>
          <a:p>
            <a:pPr>
              <a:buFont typeface="Arial" pitchFamily="34" charset="0"/>
              <a:buChar char="•"/>
            </a:pPr>
            <a:r>
              <a:rPr lang="pl-PL" dirty="0">
                <a:solidFill>
                  <a:srgbClr val="0070C0"/>
                </a:solidFill>
                <a:latin typeface="Calibri" pitchFamily="34" charset="0"/>
              </a:rPr>
              <a:t>Ukazanie dalekosiężnych planów ZSRR wobec Polski (wrogość wobec powstańców)</a:t>
            </a:r>
          </a:p>
          <a:p>
            <a:pPr>
              <a:buFont typeface="Arial" pitchFamily="34" charset="0"/>
              <a:buChar char="•"/>
            </a:pPr>
            <a:r>
              <a:rPr lang="pl-PL" dirty="0">
                <a:solidFill>
                  <a:srgbClr val="0070C0"/>
                </a:solidFill>
                <a:latin typeface="Calibri" pitchFamily="34" charset="0"/>
              </a:rPr>
              <a:t>Powstanie zyskało ważne znaczenie moralne, stało się symbolem walki o niepodległość.</a:t>
            </a:r>
          </a:p>
          <a:p>
            <a:endParaRPr lang="pl-PL" dirty="0">
              <a:solidFill>
                <a:srgbClr val="0070C0"/>
              </a:solidFill>
              <a:latin typeface="Calibri" pitchFamily="34" charset="0"/>
            </a:endParaRPr>
          </a:p>
          <a:p>
            <a:endParaRPr lang="pl-PL" sz="2000" dirty="0">
              <a:solidFill>
                <a:srgbClr val="0070C0"/>
              </a:solidFill>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pl-PL" sz="2000" b="0" i="0" strike="noStrike" cap="none" normalizeH="0" baseline="0" dirty="0">
              <a:ln>
                <a:noFill/>
              </a:ln>
              <a:solidFill>
                <a:srgbClr val="0070C0"/>
              </a:solidFill>
              <a:effectLst/>
              <a:latin typeface="Arial" pitchFamily="34" charset="0"/>
              <a:cs typeface="Arial" pitchFamily="34" charset="0"/>
            </a:endParaRPr>
          </a:p>
        </p:txBody>
      </p:sp>
      <p:sp>
        <p:nvSpPr>
          <p:cNvPr id="3" name="Symbol zastępczy numeru slajdu 2"/>
          <p:cNvSpPr>
            <a:spLocks noGrp="1"/>
          </p:cNvSpPr>
          <p:nvPr>
            <p:ph type="sldNum" sz="quarter" idx="12"/>
          </p:nvPr>
        </p:nvSpPr>
        <p:spPr/>
        <p:txBody>
          <a:bodyPr/>
          <a:lstStyle/>
          <a:p>
            <a:fld id="{9A8605FA-1B16-4A49-B64D-CB5430158E29}" type="slidenum">
              <a:rPr lang="pl-PL" smtClean="0"/>
              <a:pPr/>
              <a:t>38</a:t>
            </a:fld>
            <a:endParaRPr lang="pl-PL"/>
          </a:p>
        </p:txBody>
      </p:sp>
      <p:pic>
        <p:nvPicPr>
          <p:cNvPr id="3074" name="Picture 2" descr="Znalezione obrazy dla zapytania powstanie warszawskie ÅmierÄ cywilÃ³w">
            <a:extLst>
              <a:ext uri="{FF2B5EF4-FFF2-40B4-BE49-F238E27FC236}">
                <a16:creationId xmlns:a16="http://schemas.microsoft.com/office/drawing/2014/main" id="{0D80C7EB-A483-4A26-8ED0-2CDFAA1D00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4741194"/>
            <a:ext cx="6120680" cy="2039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19204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528E775D-4A56-485F-92B1-56498F9AB7E8}"/>
              </a:ext>
            </a:extLst>
          </p:cNvPr>
          <p:cNvSpPr>
            <a:spLocks noGrp="1"/>
          </p:cNvSpPr>
          <p:nvPr>
            <p:ph type="sldNum" sz="quarter" idx="12"/>
          </p:nvPr>
        </p:nvSpPr>
        <p:spPr/>
        <p:txBody>
          <a:bodyPr/>
          <a:lstStyle/>
          <a:p>
            <a:fld id="{9A8605FA-1B16-4A49-B64D-CB5430158E29}" type="slidenum">
              <a:rPr lang="pl-PL" smtClean="0"/>
              <a:pPr/>
              <a:t>39</a:t>
            </a:fld>
            <a:endParaRPr lang="pl-PL"/>
          </a:p>
        </p:txBody>
      </p:sp>
      <p:pic>
        <p:nvPicPr>
          <p:cNvPr id="3" name="Picture 2" descr="Znalezione obrazy dla zapytania Powstanie Warszawskie">
            <a:extLst>
              <a:ext uri="{FF2B5EF4-FFF2-40B4-BE49-F238E27FC236}">
                <a16:creationId xmlns:a16="http://schemas.microsoft.com/office/drawing/2014/main" id="{C0EE8951-BFD3-420A-9731-0FE7675B7B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88640"/>
            <a:ext cx="7498032" cy="6480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3841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ChangeArrowheads="1"/>
          </p:cNvSpPr>
          <p:nvPr/>
        </p:nvSpPr>
        <p:spPr bwMode="auto">
          <a:xfrm>
            <a:off x="1223120" y="188640"/>
            <a:ext cx="792088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pl-PL" sz="2000" dirty="0">
                <a:solidFill>
                  <a:srgbClr val="0070C0"/>
                </a:solidFill>
                <a:latin typeface="Calibri" pitchFamily="34" charset="0"/>
                <a:ea typeface="Times New Roman" pitchFamily="18" charset="0"/>
                <a:cs typeface="Arial" pitchFamily="34" charset="0"/>
              </a:rPr>
              <a:t>1 sierpnia 1944 roku o godzinie 7 rano łączniczki przyjmują rozkaz od </a:t>
            </a:r>
            <a:r>
              <a:rPr lang="pl-PL" sz="2000" dirty="0" err="1">
                <a:solidFill>
                  <a:srgbClr val="0070C0"/>
                </a:solidFill>
                <a:latin typeface="Calibri" pitchFamily="34" charset="0"/>
                <a:ea typeface="Times New Roman" pitchFamily="18" charset="0"/>
                <a:cs typeface="Arial" pitchFamily="34" charset="0"/>
              </a:rPr>
              <a:t>płk</a:t>
            </a:r>
            <a:r>
              <a:rPr lang="pl-PL" sz="2000" dirty="0">
                <a:solidFill>
                  <a:srgbClr val="0070C0"/>
                </a:solidFill>
                <a:latin typeface="Calibri" pitchFamily="34" charset="0"/>
                <a:ea typeface="Times New Roman" pitchFamily="18" charset="0"/>
                <a:cs typeface="Arial" pitchFamily="34" charset="0"/>
              </a:rPr>
              <a:t>. Antoniego Chruściela "Montera" o rozpoczęciu powstania o godzinie 17 i zaczynają roznosić je do poszczególnych dzielnic. Na mobilizację wszystkie plutony, bataliony i zgrupowania mają niespełna dziesięć godzin. Mobilizacja natrafia na trudności : brak broni oraz brak możliwości zebrania plutonów na czas. </a:t>
            </a:r>
          </a:p>
          <a:p>
            <a:pPr fontAlgn="base">
              <a:spcBef>
                <a:spcPct val="0"/>
              </a:spcBef>
              <a:spcAft>
                <a:spcPct val="0"/>
              </a:spcAft>
            </a:pPr>
            <a:r>
              <a:rPr lang="pl-PL" sz="2000" dirty="0">
                <a:solidFill>
                  <a:srgbClr val="0070C0"/>
                </a:solidFill>
                <a:latin typeface="Calibri" pitchFamily="34" charset="0"/>
                <a:ea typeface="Times New Roman" pitchFamily="18" charset="0"/>
                <a:cs typeface="Arial" pitchFamily="34" charset="0"/>
              </a:rPr>
              <a:t>Do walki w powstaniu warszawskim ma przystąpić około 30-40 tysięcy powstańców z Okręgu Warszawskiego Armii Krajowej. Ich stan uzbrojenia prezentuje się jednak bardzo źle – jedynie około 10% spośród wszystkich chętnych ma broń. Do dyspozycji jest zaledwie około tysiąca karabinów, siedem ciężkich karabinów maszynowych, dwadzieścia karabinów 				przeciwpancernych, pięćset pistoletów 				maszynowych oraz około 3 700 pistoletów. 				Dodatkowo do dyspozycji powstańców znajduje 			się około 25 tysięcy granatów własnej roboty. 			Poważnym problemem są również braki 				zapasów amunicji.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pl-PL" sz="2000" b="0" i="0" strike="noStrike" cap="none" normalizeH="0" baseline="0" dirty="0">
              <a:ln>
                <a:noFill/>
              </a:ln>
              <a:solidFill>
                <a:srgbClr val="0070C0"/>
              </a:solidFill>
              <a:effectLst/>
              <a:latin typeface="Arial" pitchFamily="34" charset="0"/>
              <a:cs typeface="Arial" pitchFamily="34" charset="0"/>
            </a:endParaRPr>
          </a:p>
        </p:txBody>
      </p:sp>
      <p:pic>
        <p:nvPicPr>
          <p:cNvPr id="3" name="Obraz 2" descr="Powstanie warszawskie.jpg">
            <a:hlinkClick r:id="rId2"/>
          </p:cNvPr>
          <p:cNvPicPr/>
          <p:nvPr/>
        </p:nvPicPr>
        <p:blipFill>
          <a:blip r:embed="rId3" cstate="print"/>
          <a:srcRect/>
          <a:stretch>
            <a:fillRect/>
          </a:stretch>
        </p:blipFill>
        <p:spPr bwMode="auto">
          <a:xfrm>
            <a:off x="1043608" y="3861048"/>
            <a:ext cx="2952328" cy="2828925"/>
          </a:xfrm>
          <a:prstGeom prst="rect">
            <a:avLst/>
          </a:prstGeom>
          <a:noFill/>
          <a:ln w="9525">
            <a:noFill/>
            <a:miter lim="800000"/>
            <a:headEnd/>
            <a:tailEnd/>
          </a:ln>
        </p:spPr>
      </p:pic>
      <p:sp>
        <p:nvSpPr>
          <p:cNvPr id="32769" name="Rectangle 1"/>
          <p:cNvSpPr>
            <a:spLocks noChangeArrowheads="1"/>
          </p:cNvSpPr>
          <p:nvPr/>
        </p:nvSpPr>
        <p:spPr bwMode="auto">
          <a:xfrm>
            <a:off x="4067944" y="6165304"/>
            <a:ext cx="2367956" cy="55399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000" b="1" i="0" strike="noStrike" cap="none" normalizeH="0" baseline="0" dirty="0">
                <a:ln>
                  <a:noFill/>
                </a:ln>
                <a:solidFill>
                  <a:srgbClr val="0070C0"/>
                </a:solidFill>
                <a:effectLst/>
                <a:latin typeface="Calibri" pitchFamily="34" charset="0"/>
                <a:ea typeface="Times New Roman" pitchFamily="18" charset="0"/>
                <a:cs typeface="Arial" pitchFamily="34" charset="0"/>
              </a:rPr>
              <a:t>1 sierpnia</a:t>
            </a:r>
            <a:r>
              <a:rPr lang="pl-PL" sz="1000" b="1" dirty="0">
                <a:solidFill>
                  <a:srgbClr val="0070C0"/>
                </a:solidFill>
                <a:latin typeface="Calibri" pitchFamily="34" charset="0"/>
                <a:ea typeface="Times New Roman" pitchFamily="18" charset="0"/>
                <a:cs typeface="Arial" pitchFamily="34" charset="0"/>
              </a:rPr>
              <a:t> </a:t>
            </a:r>
            <a:r>
              <a:rPr kumimoji="0" lang="pl-PL" sz="1000" b="1" i="0" strike="noStrike" cap="none" normalizeH="0" baseline="0" dirty="0">
                <a:ln>
                  <a:noFill/>
                </a:ln>
                <a:solidFill>
                  <a:srgbClr val="0070C0"/>
                </a:solidFill>
                <a:effectLst/>
                <a:latin typeface="Calibri" pitchFamily="34" charset="0"/>
                <a:ea typeface="Times New Roman" pitchFamily="18" charset="0"/>
                <a:cs typeface="Arial" pitchFamily="34" charset="0"/>
              </a:rPr>
              <a:t>1944 roku, Godzina "W„</a:t>
            </a:r>
            <a:r>
              <a:rPr lang="pl-PL" sz="1000" b="1" dirty="0">
                <a:solidFill>
                  <a:srgbClr val="0070C0"/>
                </a:solidFill>
                <a:latin typeface="Calibri" pitchFamily="34" charset="0"/>
                <a:ea typeface="Times New Roman" pitchFamily="18" charset="0"/>
                <a:cs typeface="Arial" pitchFamily="34" charset="0"/>
              </a:rPr>
              <a:t>.</a:t>
            </a:r>
            <a:r>
              <a:rPr kumimoji="0" lang="pl-PL" sz="1000" b="1" i="0" strike="noStrike" cap="none" normalizeH="0" baseline="0" dirty="0">
                <a:ln>
                  <a:noFill/>
                </a:ln>
                <a:solidFill>
                  <a:srgbClr val="0070C0"/>
                </a:solidFill>
                <a:effectLst/>
                <a:latin typeface="Calibri" pitchFamily="34" charset="0"/>
                <a:ea typeface="Times New Roman" pitchFamily="18"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pl-PL" sz="1000" b="1" i="0" strike="noStrike" cap="none" normalizeH="0" baseline="0" dirty="0">
                <a:ln>
                  <a:noFill/>
                </a:ln>
                <a:solidFill>
                  <a:srgbClr val="0070C0"/>
                </a:solidFill>
                <a:effectLst/>
                <a:latin typeface="Calibri" pitchFamily="34" charset="0"/>
                <a:ea typeface="Times New Roman" pitchFamily="18" charset="0"/>
                <a:cs typeface="Arial" pitchFamily="34" charset="0"/>
              </a:rPr>
              <a:t>Patrol por. "Agatona" z batalionu "Pięść„</a:t>
            </a:r>
          </a:p>
          <a:p>
            <a:pPr marL="0" marR="0" lvl="0" indent="0" algn="l" defTabSz="914400" rtl="0" eaLnBrk="1" fontAlgn="base" latinLnBrk="0" hangingPunct="1">
              <a:lnSpc>
                <a:spcPct val="100000"/>
              </a:lnSpc>
              <a:spcBef>
                <a:spcPct val="0"/>
              </a:spcBef>
              <a:spcAft>
                <a:spcPct val="0"/>
              </a:spcAft>
              <a:buClrTx/>
              <a:buSzTx/>
              <a:buFontTx/>
              <a:buNone/>
              <a:tabLst/>
            </a:pPr>
            <a:r>
              <a:rPr kumimoji="0" lang="pl-PL" sz="1000" b="1" i="0" strike="noStrike" cap="none" normalizeH="0" baseline="0" dirty="0">
                <a:ln>
                  <a:noFill/>
                </a:ln>
                <a:solidFill>
                  <a:srgbClr val="0070C0"/>
                </a:solidFill>
                <a:effectLst/>
                <a:latin typeface="Calibri" pitchFamily="34" charset="0"/>
                <a:ea typeface="Times New Roman" pitchFamily="18" charset="0"/>
                <a:cs typeface="Arial" pitchFamily="34" charset="0"/>
              </a:rPr>
              <a:t> w drodze z Woli do Śródmieścia.</a:t>
            </a:r>
            <a:endParaRPr kumimoji="0" lang="pl-PL" sz="1000" b="1" i="0" strike="noStrike" cap="none" normalizeH="0" baseline="0" dirty="0">
              <a:ln>
                <a:noFill/>
              </a:ln>
              <a:solidFill>
                <a:srgbClr val="0070C0"/>
              </a:solidFill>
              <a:effectLst/>
              <a:latin typeface="Arial" pitchFamily="34" charset="0"/>
              <a:cs typeface="Arial" pitchFamily="34" charset="0"/>
            </a:endParaRPr>
          </a:p>
        </p:txBody>
      </p:sp>
      <p:sp>
        <p:nvSpPr>
          <p:cNvPr id="5" name="Symbol zastępczy numeru slajdu 4"/>
          <p:cNvSpPr>
            <a:spLocks noGrp="1"/>
          </p:cNvSpPr>
          <p:nvPr>
            <p:ph type="sldNum" sz="quarter" idx="12"/>
          </p:nvPr>
        </p:nvSpPr>
        <p:spPr/>
        <p:txBody>
          <a:bodyPr/>
          <a:lstStyle/>
          <a:p>
            <a:fld id="{9A8605FA-1B16-4A49-B64D-CB5430158E29}" type="slidenum">
              <a:rPr lang="pl-PL" smtClean="0"/>
              <a:pPr/>
              <a:t>4</a:t>
            </a:fld>
            <a:endParaRPr lang="pl-PL"/>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ChangeArrowheads="1"/>
          </p:cNvSpPr>
          <p:nvPr/>
        </p:nvSpPr>
        <p:spPr bwMode="auto">
          <a:xfrm>
            <a:off x="1115616" y="33298"/>
            <a:ext cx="7416824" cy="68634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pl-PL" sz="2000" dirty="0">
                <a:solidFill>
                  <a:srgbClr val="0070C0"/>
                </a:solidFill>
                <a:latin typeface="Calibri" pitchFamily="34" charset="0"/>
                <a:ea typeface="Times New Roman" pitchFamily="18" charset="0"/>
                <a:cs typeface="Arial" pitchFamily="34" charset="0"/>
              </a:rPr>
              <a:t>Wojska powstańcze zostają podzielone na osiem obwodów podległych Komendantowi Okręgu Warszawskiego </a:t>
            </a:r>
          </a:p>
          <a:p>
            <a:r>
              <a:rPr lang="pl-PL" sz="2000" dirty="0">
                <a:solidFill>
                  <a:srgbClr val="0070C0"/>
                </a:solidFill>
                <a:latin typeface="Calibri" pitchFamily="34" charset="0"/>
                <a:ea typeface="Times New Roman" pitchFamily="18" charset="0"/>
                <a:cs typeface="Arial" pitchFamily="34" charset="0"/>
              </a:rPr>
              <a:t>AK, </a:t>
            </a:r>
            <a:r>
              <a:rPr lang="pl-PL" sz="2000" dirty="0" err="1">
                <a:solidFill>
                  <a:srgbClr val="0070C0"/>
                </a:solidFill>
                <a:latin typeface="Calibri" pitchFamily="34" charset="0"/>
                <a:ea typeface="Times New Roman" pitchFamily="18" charset="0"/>
                <a:cs typeface="Arial" pitchFamily="34" charset="0"/>
              </a:rPr>
              <a:t>płk</a:t>
            </a:r>
            <a:r>
              <a:rPr lang="pl-PL" sz="2000" dirty="0">
                <a:solidFill>
                  <a:srgbClr val="0070C0"/>
                </a:solidFill>
                <a:latin typeface="Calibri" pitchFamily="34" charset="0"/>
                <a:ea typeface="Times New Roman" pitchFamily="18" charset="0"/>
                <a:cs typeface="Arial" pitchFamily="34" charset="0"/>
              </a:rPr>
              <a:t>. Antoniemu Chruścielowi "Monterowi", który stacjonuje w hotelu Victoria przy ul. Jasnej. </a:t>
            </a:r>
          </a:p>
          <a:p>
            <a:r>
              <a:rPr lang="pl-PL" sz="2000" dirty="0">
                <a:solidFill>
                  <a:srgbClr val="0070C0"/>
                </a:solidFill>
                <a:latin typeface="Calibri" pitchFamily="34" charset="0"/>
                <a:ea typeface="Times New Roman" pitchFamily="18" charset="0"/>
                <a:cs typeface="Arial" pitchFamily="34" charset="0"/>
              </a:rPr>
              <a:t>Są to: </a:t>
            </a:r>
          </a:p>
          <a:p>
            <a:pPr lvl="0"/>
            <a:r>
              <a:rPr lang="pl-PL" sz="2000" b="1" dirty="0">
                <a:solidFill>
                  <a:srgbClr val="0070C0"/>
                </a:solidFill>
                <a:latin typeface="Calibri" pitchFamily="34" charset="0"/>
                <a:ea typeface="Times New Roman" pitchFamily="18" charset="0"/>
                <a:cs typeface="Arial" pitchFamily="34" charset="0"/>
              </a:rPr>
              <a:t>Obwód I</a:t>
            </a:r>
            <a:r>
              <a:rPr lang="pl-PL" sz="2000" dirty="0">
                <a:solidFill>
                  <a:srgbClr val="0070C0"/>
                </a:solidFill>
                <a:latin typeface="Calibri" pitchFamily="34" charset="0"/>
                <a:ea typeface="Times New Roman" pitchFamily="18" charset="0"/>
                <a:cs typeface="Arial" pitchFamily="34" charset="0"/>
              </a:rPr>
              <a:t> – Śródmieście, pod dowództwem </a:t>
            </a:r>
            <a:r>
              <a:rPr lang="pl-PL" sz="2000" dirty="0" err="1">
                <a:solidFill>
                  <a:srgbClr val="0070C0"/>
                </a:solidFill>
                <a:latin typeface="Calibri" pitchFamily="34" charset="0"/>
                <a:ea typeface="Times New Roman" pitchFamily="18" charset="0"/>
                <a:cs typeface="Arial" pitchFamily="34" charset="0"/>
              </a:rPr>
              <a:t>ppłk</a:t>
            </a:r>
            <a:r>
              <a:rPr lang="pl-PL" sz="2000" dirty="0">
                <a:solidFill>
                  <a:srgbClr val="0070C0"/>
                </a:solidFill>
                <a:latin typeface="Calibri" pitchFamily="34" charset="0"/>
                <a:ea typeface="Times New Roman" pitchFamily="18" charset="0"/>
                <a:cs typeface="Arial" pitchFamily="34" charset="0"/>
              </a:rPr>
              <a:t>. Franciszka Edwarda </a:t>
            </a:r>
            <a:r>
              <a:rPr lang="pl-PL" sz="2000" dirty="0" err="1">
                <a:solidFill>
                  <a:srgbClr val="0070C0"/>
                </a:solidFill>
                <a:latin typeface="Calibri" pitchFamily="34" charset="0"/>
                <a:ea typeface="Times New Roman" pitchFamily="18" charset="0"/>
                <a:cs typeface="Arial" pitchFamily="34" charset="0"/>
              </a:rPr>
              <a:t>Pfeiffra</a:t>
            </a:r>
            <a:r>
              <a:rPr lang="pl-PL" sz="2000" dirty="0">
                <a:solidFill>
                  <a:srgbClr val="0070C0"/>
                </a:solidFill>
                <a:latin typeface="Calibri" pitchFamily="34" charset="0"/>
                <a:ea typeface="Times New Roman" pitchFamily="18" charset="0"/>
                <a:cs typeface="Arial" pitchFamily="34" charset="0"/>
              </a:rPr>
              <a:t> "Radwana", </a:t>
            </a:r>
          </a:p>
          <a:p>
            <a:pPr lvl="0"/>
            <a:r>
              <a:rPr lang="pl-PL" sz="2000" b="1" dirty="0">
                <a:solidFill>
                  <a:srgbClr val="0070C0"/>
                </a:solidFill>
                <a:latin typeface="Calibri" pitchFamily="34" charset="0"/>
                <a:ea typeface="Times New Roman" pitchFamily="18" charset="0"/>
                <a:cs typeface="Arial" pitchFamily="34" charset="0"/>
              </a:rPr>
              <a:t>Obwód II </a:t>
            </a:r>
            <a:r>
              <a:rPr lang="pl-PL" sz="2000" dirty="0">
                <a:solidFill>
                  <a:srgbClr val="0070C0"/>
                </a:solidFill>
                <a:latin typeface="Calibri" pitchFamily="34" charset="0"/>
                <a:ea typeface="Times New Roman" pitchFamily="18" charset="0"/>
                <a:cs typeface="Arial" pitchFamily="34" charset="0"/>
              </a:rPr>
              <a:t>– Żoliborz, pod dowództwem </a:t>
            </a:r>
            <a:r>
              <a:rPr lang="pl-PL" sz="2000" dirty="0" err="1">
                <a:solidFill>
                  <a:srgbClr val="0070C0"/>
                </a:solidFill>
                <a:latin typeface="Calibri" pitchFamily="34" charset="0"/>
                <a:ea typeface="Times New Roman" pitchFamily="18" charset="0"/>
                <a:cs typeface="Arial" pitchFamily="34" charset="0"/>
              </a:rPr>
              <a:t>ppłk</a:t>
            </a:r>
            <a:r>
              <a:rPr lang="pl-PL" sz="2000" dirty="0">
                <a:solidFill>
                  <a:srgbClr val="0070C0"/>
                </a:solidFill>
                <a:latin typeface="Calibri" pitchFamily="34" charset="0"/>
                <a:ea typeface="Times New Roman" pitchFamily="18" charset="0"/>
                <a:cs typeface="Arial" pitchFamily="34" charset="0"/>
              </a:rPr>
              <a:t>. Mieczysława Niedzielskiego "Żywiciela", </a:t>
            </a:r>
          </a:p>
          <a:p>
            <a:pPr lvl="0"/>
            <a:r>
              <a:rPr lang="pl-PL" sz="2000" b="1" dirty="0">
                <a:solidFill>
                  <a:srgbClr val="0070C0"/>
                </a:solidFill>
                <a:latin typeface="Calibri" pitchFamily="34" charset="0"/>
                <a:ea typeface="Times New Roman" pitchFamily="18" charset="0"/>
                <a:cs typeface="Arial" pitchFamily="34" charset="0"/>
              </a:rPr>
              <a:t>Obwód III </a:t>
            </a:r>
            <a:r>
              <a:rPr lang="pl-PL" sz="2000" dirty="0">
                <a:solidFill>
                  <a:srgbClr val="0070C0"/>
                </a:solidFill>
                <a:latin typeface="Calibri" pitchFamily="34" charset="0"/>
                <a:ea typeface="Times New Roman" pitchFamily="18" charset="0"/>
                <a:cs typeface="Arial" pitchFamily="34" charset="0"/>
              </a:rPr>
              <a:t>– Wola, pod dowództwem </a:t>
            </a:r>
            <a:r>
              <a:rPr lang="pl-PL" sz="2000" dirty="0" err="1">
                <a:solidFill>
                  <a:srgbClr val="0070C0"/>
                </a:solidFill>
                <a:latin typeface="Calibri" pitchFamily="34" charset="0"/>
                <a:ea typeface="Times New Roman" pitchFamily="18" charset="0"/>
                <a:cs typeface="Arial" pitchFamily="34" charset="0"/>
              </a:rPr>
              <a:t>mjr</a:t>
            </a:r>
            <a:r>
              <a:rPr lang="pl-PL" sz="2000" dirty="0">
                <a:solidFill>
                  <a:srgbClr val="0070C0"/>
                </a:solidFill>
                <a:latin typeface="Calibri" pitchFamily="34" charset="0"/>
                <a:ea typeface="Times New Roman" pitchFamily="18" charset="0"/>
                <a:cs typeface="Arial" pitchFamily="34" charset="0"/>
              </a:rPr>
              <a:t>. Jana Tarnowskiego "Waligóry", </a:t>
            </a:r>
          </a:p>
          <a:p>
            <a:pPr lvl="0"/>
            <a:r>
              <a:rPr lang="pl-PL" sz="2000" b="1" dirty="0">
                <a:solidFill>
                  <a:srgbClr val="0070C0"/>
                </a:solidFill>
                <a:latin typeface="Calibri" pitchFamily="34" charset="0"/>
                <a:ea typeface="Times New Roman" pitchFamily="18" charset="0"/>
                <a:cs typeface="Arial" pitchFamily="34" charset="0"/>
              </a:rPr>
              <a:t>Obwód IV </a:t>
            </a:r>
            <a:r>
              <a:rPr lang="pl-PL" sz="2000" dirty="0">
                <a:solidFill>
                  <a:srgbClr val="0070C0"/>
                </a:solidFill>
                <a:latin typeface="Calibri" pitchFamily="34" charset="0"/>
                <a:ea typeface="Times New Roman" pitchFamily="18" charset="0"/>
                <a:cs typeface="Arial" pitchFamily="34" charset="0"/>
              </a:rPr>
              <a:t>– Ochota, pod dowództwem </a:t>
            </a:r>
            <a:r>
              <a:rPr lang="pl-PL" sz="2000" dirty="0" err="1">
                <a:solidFill>
                  <a:srgbClr val="0070C0"/>
                </a:solidFill>
                <a:latin typeface="Calibri" pitchFamily="34" charset="0"/>
                <a:ea typeface="Times New Roman" pitchFamily="18" charset="0"/>
                <a:cs typeface="Arial" pitchFamily="34" charset="0"/>
              </a:rPr>
              <a:t>ppłk</a:t>
            </a:r>
            <a:r>
              <a:rPr lang="pl-PL" sz="2000" dirty="0">
                <a:solidFill>
                  <a:srgbClr val="0070C0"/>
                </a:solidFill>
                <a:latin typeface="Calibri" pitchFamily="34" charset="0"/>
                <a:ea typeface="Times New Roman" pitchFamily="18" charset="0"/>
                <a:cs typeface="Arial" pitchFamily="34" charset="0"/>
              </a:rPr>
              <a:t>. Mieczysława Sokołowskiego "Grzymały", </a:t>
            </a:r>
          </a:p>
          <a:p>
            <a:pPr lvl="0"/>
            <a:r>
              <a:rPr lang="pl-PL" sz="2000" b="1" dirty="0">
                <a:solidFill>
                  <a:srgbClr val="0070C0"/>
                </a:solidFill>
                <a:latin typeface="Calibri" pitchFamily="34" charset="0"/>
                <a:ea typeface="Times New Roman" pitchFamily="18" charset="0"/>
                <a:cs typeface="Arial" pitchFamily="34" charset="0"/>
              </a:rPr>
              <a:t>Obwód V </a:t>
            </a:r>
            <a:r>
              <a:rPr lang="pl-PL" sz="2000" dirty="0">
                <a:solidFill>
                  <a:srgbClr val="0070C0"/>
                </a:solidFill>
                <a:latin typeface="Calibri" pitchFamily="34" charset="0"/>
                <a:ea typeface="Times New Roman" pitchFamily="18" charset="0"/>
                <a:cs typeface="Arial" pitchFamily="34" charset="0"/>
              </a:rPr>
              <a:t>– Mokotów, pod dowództwem </a:t>
            </a:r>
            <a:r>
              <a:rPr lang="pl-PL" sz="2000" dirty="0" err="1">
                <a:solidFill>
                  <a:srgbClr val="0070C0"/>
                </a:solidFill>
                <a:latin typeface="Calibri" pitchFamily="34" charset="0"/>
                <a:ea typeface="Times New Roman" pitchFamily="18" charset="0"/>
                <a:cs typeface="Arial" pitchFamily="34" charset="0"/>
              </a:rPr>
              <a:t>ppłk</a:t>
            </a:r>
            <a:r>
              <a:rPr lang="pl-PL" sz="2000" dirty="0">
                <a:solidFill>
                  <a:srgbClr val="0070C0"/>
                </a:solidFill>
                <a:latin typeface="Calibri" pitchFamily="34" charset="0"/>
                <a:ea typeface="Times New Roman" pitchFamily="18" charset="0"/>
                <a:cs typeface="Arial" pitchFamily="34" charset="0"/>
              </a:rPr>
              <a:t>. Aleksandra Hrynkiewicza "Przegoni", </a:t>
            </a:r>
          </a:p>
          <a:p>
            <a:pPr lvl="0"/>
            <a:r>
              <a:rPr lang="pl-PL" sz="2000" b="1" dirty="0">
                <a:solidFill>
                  <a:srgbClr val="0070C0"/>
                </a:solidFill>
                <a:latin typeface="Calibri" pitchFamily="34" charset="0"/>
                <a:ea typeface="Times New Roman" pitchFamily="18" charset="0"/>
                <a:cs typeface="Arial" pitchFamily="34" charset="0"/>
              </a:rPr>
              <a:t>Obwód VI </a:t>
            </a:r>
            <a:r>
              <a:rPr lang="pl-PL" sz="2000" dirty="0">
                <a:solidFill>
                  <a:srgbClr val="0070C0"/>
                </a:solidFill>
                <a:latin typeface="Calibri" pitchFamily="34" charset="0"/>
                <a:ea typeface="Times New Roman" pitchFamily="18" charset="0"/>
                <a:cs typeface="Arial" pitchFamily="34" charset="0"/>
              </a:rPr>
              <a:t>– Praga, pod dowództwem </a:t>
            </a:r>
          </a:p>
          <a:p>
            <a:pPr lvl="0"/>
            <a:r>
              <a:rPr lang="pl-PL" sz="2000" dirty="0" err="1">
                <a:solidFill>
                  <a:srgbClr val="0070C0"/>
                </a:solidFill>
                <a:latin typeface="Calibri" pitchFamily="34" charset="0"/>
                <a:ea typeface="Times New Roman" pitchFamily="18" charset="0"/>
                <a:cs typeface="Arial" pitchFamily="34" charset="0"/>
              </a:rPr>
              <a:t>ppłk</a:t>
            </a:r>
            <a:r>
              <a:rPr lang="pl-PL" sz="2000" dirty="0">
                <a:solidFill>
                  <a:srgbClr val="0070C0"/>
                </a:solidFill>
                <a:latin typeface="Calibri" pitchFamily="34" charset="0"/>
                <a:ea typeface="Times New Roman" pitchFamily="18" charset="0"/>
                <a:cs typeface="Arial" pitchFamily="34" charset="0"/>
              </a:rPr>
              <a:t>. Antoniego Żurowskiego "Andrzeja", </a:t>
            </a:r>
          </a:p>
          <a:p>
            <a:pPr lvl="0"/>
            <a:r>
              <a:rPr lang="pl-PL" sz="2000" b="1" dirty="0">
                <a:solidFill>
                  <a:srgbClr val="0070C0"/>
                </a:solidFill>
                <a:latin typeface="Calibri" pitchFamily="34" charset="0"/>
                <a:ea typeface="Times New Roman" pitchFamily="18" charset="0"/>
                <a:cs typeface="Arial" pitchFamily="34" charset="0"/>
              </a:rPr>
              <a:t>Obwód VII </a:t>
            </a:r>
            <a:r>
              <a:rPr lang="pl-PL" sz="2000" dirty="0">
                <a:solidFill>
                  <a:srgbClr val="0070C0"/>
                </a:solidFill>
                <a:latin typeface="Calibri" pitchFamily="34" charset="0"/>
                <a:ea typeface="Times New Roman" pitchFamily="18" charset="0"/>
                <a:cs typeface="Arial" pitchFamily="34" charset="0"/>
              </a:rPr>
              <a:t>– Powiat, pod dowództwem </a:t>
            </a:r>
          </a:p>
          <a:p>
            <a:pPr lvl="0"/>
            <a:r>
              <a:rPr lang="pl-PL" sz="2000" dirty="0" err="1">
                <a:solidFill>
                  <a:srgbClr val="0070C0"/>
                </a:solidFill>
                <a:latin typeface="Calibri" pitchFamily="34" charset="0"/>
                <a:ea typeface="Times New Roman" pitchFamily="18" charset="0"/>
                <a:cs typeface="Arial" pitchFamily="34" charset="0"/>
              </a:rPr>
              <a:t>mjr</a:t>
            </a:r>
            <a:r>
              <a:rPr lang="pl-PL" sz="2000" dirty="0">
                <a:solidFill>
                  <a:srgbClr val="0070C0"/>
                </a:solidFill>
                <a:latin typeface="Calibri" pitchFamily="34" charset="0"/>
                <a:ea typeface="Times New Roman" pitchFamily="18" charset="0"/>
                <a:cs typeface="Arial" pitchFamily="34" charset="0"/>
              </a:rPr>
              <a:t>. Kazimierza Krzyżaka "Bronisława", </a:t>
            </a:r>
          </a:p>
          <a:p>
            <a:pPr lvl="0"/>
            <a:r>
              <a:rPr lang="pl-PL" sz="2000" b="1" dirty="0">
                <a:solidFill>
                  <a:srgbClr val="0070C0"/>
                </a:solidFill>
                <a:latin typeface="Calibri" pitchFamily="34" charset="0"/>
                <a:ea typeface="Times New Roman" pitchFamily="18" charset="0"/>
                <a:cs typeface="Arial" pitchFamily="34" charset="0"/>
              </a:rPr>
              <a:t>Obwód VIII </a:t>
            </a:r>
            <a:r>
              <a:rPr lang="pl-PL" sz="2000" dirty="0">
                <a:solidFill>
                  <a:srgbClr val="0070C0"/>
                </a:solidFill>
                <a:latin typeface="Calibri" pitchFamily="34" charset="0"/>
                <a:ea typeface="Times New Roman" pitchFamily="18" charset="0"/>
                <a:cs typeface="Arial" pitchFamily="34" charset="0"/>
              </a:rPr>
              <a:t>– Okęcie, pod dowództwem </a:t>
            </a:r>
          </a:p>
          <a:p>
            <a:pPr lvl="0"/>
            <a:r>
              <a:rPr lang="pl-PL" sz="2000" dirty="0" err="1">
                <a:solidFill>
                  <a:srgbClr val="0070C0"/>
                </a:solidFill>
                <a:latin typeface="Calibri" pitchFamily="34" charset="0"/>
                <a:ea typeface="Times New Roman" pitchFamily="18" charset="0"/>
                <a:cs typeface="Arial" pitchFamily="34" charset="0"/>
              </a:rPr>
              <a:t>mjr</a:t>
            </a:r>
            <a:r>
              <a:rPr lang="pl-PL" sz="2000" dirty="0">
                <a:solidFill>
                  <a:srgbClr val="0070C0"/>
                </a:solidFill>
                <a:latin typeface="Calibri" pitchFamily="34" charset="0"/>
                <a:ea typeface="Times New Roman" pitchFamily="18" charset="0"/>
                <a:cs typeface="Arial" pitchFamily="34" charset="0"/>
              </a:rPr>
              <a:t>. Stanisława Babiarza "Wysockiego".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pl-PL" sz="2000" b="0" i="0" strike="noStrike" cap="none" normalizeH="0" baseline="0" dirty="0">
              <a:ln>
                <a:noFill/>
              </a:ln>
              <a:solidFill>
                <a:srgbClr val="0070C0"/>
              </a:solidFill>
              <a:effectLst/>
              <a:latin typeface="Arial" pitchFamily="34" charset="0"/>
              <a:cs typeface="Arial" pitchFamily="34" charset="0"/>
            </a:endParaRPr>
          </a:p>
        </p:txBody>
      </p:sp>
      <p:pic>
        <p:nvPicPr>
          <p:cNvPr id="3" name="Obraz 2" descr="Powstancy.jpg">
            <a:hlinkClick r:id="rId2"/>
          </p:cNvPr>
          <p:cNvPicPr/>
          <p:nvPr/>
        </p:nvPicPr>
        <p:blipFill>
          <a:blip r:embed="rId3" cstate="print"/>
          <a:srcRect/>
          <a:stretch>
            <a:fillRect/>
          </a:stretch>
        </p:blipFill>
        <p:spPr bwMode="auto">
          <a:xfrm>
            <a:off x="5724128" y="4365104"/>
            <a:ext cx="3419872" cy="2492897"/>
          </a:xfrm>
          <a:prstGeom prst="rect">
            <a:avLst/>
          </a:prstGeom>
          <a:noFill/>
          <a:ln w="9525">
            <a:noFill/>
            <a:miter lim="800000"/>
            <a:headEnd/>
            <a:tailEnd/>
          </a:ln>
        </p:spPr>
      </p:pic>
      <p:sp>
        <p:nvSpPr>
          <p:cNvPr id="4" name="Symbol zastępczy numeru slajdu 3"/>
          <p:cNvSpPr>
            <a:spLocks noGrp="1"/>
          </p:cNvSpPr>
          <p:nvPr>
            <p:ph type="sldNum" sz="quarter" idx="12"/>
          </p:nvPr>
        </p:nvSpPr>
        <p:spPr/>
        <p:txBody>
          <a:bodyPr/>
          <a:lstStyle/>
          <a:p>
            <a:fld id="{9A8605FA-1B16-4A49-B64D-CB5430158E29}" type="slidenum">
              <a:rPr lang="pl-PL" smtClean="0"/>
              <a:pPr/>
              <a:t>5</a:t>
            </a:fld>
            <a:endParaRPr lang="pl-PL"/>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descr="http://wlaczpolske.pl/pliczki/204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188640"/>
            <a:ext cx="7776864" cy="6408712"/>
          </a:xfrm>
          <a:prstGeom prst="rect">
            <a:avLst/>
          </a:prstGeom>
          <a:noFill/>
          <a:ln>
            <a:noFill/>
          </a:ln>
        </p:spPr>
      </p:pic>
      <p:sp>
        <p:nvSpPr>
          <p:cNvPr id="4" name="Symbol zastępczy numeru slajdu 3"/>
          <p:cNvSpPr>
            <a:spLocks noGrp="1"/>
          </p:cNvSpPr>
          <p:nvPr>
            <p:ph type="sldNum" sz="quarter" idx="12"/>
          </p:nvPr>
        </p:nvSpPr>
        <p:spPr/>
        <p:txBody>
          <a:bodyPr/>
          <a:lstStyle/>
          <a:p>
            <a:fld id="{9A8605FA-1B16-4A49-B64D-CB5430158E29}" type="slidenum">
              <a:rPr lang="pl-PL" smtClean="0"/>
              <a:pPr/>
              <a:t>6</a:t>
            </a:fld>
            <a:endParaRPr lang="pl-PL"/>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p:cNvPicPr/>
          <p:nvPr/>
        </p:nvPicPr>
        <p:blipFill>
          <a:blip r:embed="rId2" cstate="print">
            <a:extLst>
              <a:ext uri="{28A0092B-C50C-407E-A947-70E740481C1C}">
                <a14:useLocalDpi xmlns:a14="http://schemas.microsoft.com/office/drawing/2010/main" val="0"/>
              </a:ext>
            </a:extLst>
          </a:blip>
          <a:stretch>
            <a:fillRect/>
          </a:stretch>
        </p:blipFill>
        <p:spPr>
          <a:xfrm>
            <a:off x="1451610" y="476672"/>
            <a:ext cx="7296854" cy="5904656"/>
          </a:xfrm>
          <a:prstGeom prst="rect">
            <a:avLst/>
          </a:prstGeom>
        </p:spPr>
      </p:pic>
      <p:sp>
        <p:nvSpPr>
          <p:cNvPr id="4" name="Symbol zastępczy numeru slajdu 3"/>
          <p:cNvSpPr>
            <a:spLocks noGrp="1"/>
          </p:cNvSpPr>
          <p:nvPr>
            <p:ph type="sldNum" sz="quarter" idx="12"/>
          </p:nvPr>
        </p:nvSpPr>
        <p:spPr/>
        <p:txBody>
          <a:bodyPr/>
          <a:lstStyle/>
          <a:p>
            <a:fld id="{9A8605FA-1B16-4A49-B64D-CB5430158E29}" type="slidenum">
              <a:rPr lang="pl-PL" smtClean="0"/>
              <a:pPr/>
              <a:t>7</a:t>
            </a:fld>
            <a:endParaRPr lang="pl-PL"/>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ChangeArrowheads="1"/>
          </p:cNvSpPr>
          <p:nvPr/>
        </p:nvSpPr>
        <p:spPr bwMode="auto">
          <a:xfrm>
            <a:off x="1043608" y="138499"/>
            <a:ext cx="4104456" cy="67710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pl-PL" b="1" i="0" strike="noStrike" cap="none" normalizeH="0" baseline="0" dirty="0">
                <a:ln>
                  <a:noFill/>
                </a:ln>
                <a:solidFill>
                  <a:schemeClr val="accent5">
                    <a:lumMod val="60000"/>
                    <a:lumOff val="40000"/>
                  </a:schemeClr>
                </a:solidFill>
                <a:effectLst/>
                <a:latin typeface="Calibri" pitchFamily="34" charset="0"/>
                <a:ea typeface="Times New Roman" pitchFamily="18" charset="0"/>
                <a:cs typeface="Arial" pitchFamily="34" charset="0"/>
              </a:rPr>
              <a:t>Obwód I</a:t>
            </a:r>
            <a:r>
              <a:rPr kumimoji="0" lang="pl-PL" b="1" i="0" strike="noStrike" cap="none" normalizeH="0" dirty="0">
                <a:ln>
                  <a:noFill/>
                </a:ln>
                <a:solidFill>
                  <a:schemeClr val="accent5">
                    <a:lumMod val="60000"/>
                    <a:lumOff val="40000"/>
                  </a:schemeClr>
                </a:solidFill>
                <a:effectLst/>
                <a:latin typeface="Calibri" pitchFamily="34" charset="0"/>
                <a:ea typeface="Times New Roman" pitchFamily="18" charset="0"/>
                <a:cs typeface="Arial" pitchFamily="34" charset="0"/>
              </a:rPr>
              <a:t> </a:t>
            </a:r>
            <a:r>
              <a:rPr kumimoji="0" lang="pl-PL" b="1" i="0" strike="noStrike" cap="none" normalizeH="0" baseline="0" dirty="0">
                <a:ln>
                  <a:noFill/>
                </a:ln>
                <a:solidFill>
                  <a:schemeClr val="accent5">
                    <a:lumMod val="60000"/>
                    <a:lumOff val="40000"/>
                  </a:schemeClr>
                </a:solidFill>
                <a:effectLst/>
                <a:latin typeface="Calibri" pitchFamily="34" charset="0"/>
                <a:ea typeface="Times New Roman" pitchFamily="18" charset="0"/>
                <a:cs typeface="Arial" pitchFamily="34" charset="0"/>
              </a:rPr>
              <a:t>– </a:t>
            </a:r>
            <a:r>
              <a:rPr lang="pl-PL" b="1" dirty="0">
                <a:solidFill>
                  <a:schemeClr val="accent5">
                    <a:lumMod val="60000"/>
                    <a:lumOff val="40000"/>
                  </a:schemeClr>
                </a:solidFill>
                <a:latin typeface="Calibri" pitchFamily="34" charset="0"/>
                <a:ea typeface="Times New Roman" pitchFamily="18" charset="0"/>
                <a:cs typeface="Arial" pitchFamily="34" charset="0"/>
              </a:rPr>
              <a:t>Śródmieście</a:t>
            </a:r>
            <a:endParaRPr kumimoji="0" lang="pl-PL" b="1" i="0" strike="noStrike" cap="none" normalizeH="0" baseline="0" dirty="0">
              <a:ln>
                <a:noFill/>
              </a:ln>
              <a:solidFill>
                <a:schemeClr val="accent5">
                  <a:lumMod val="60000"/>
                  <a:lumOff val="40000"/>
                </a:schemeClr>
              </a:solidFill>
              <a:effectLst/>
              <a:latin typeface="Calibri" pitchFamily="34" charset="0"/>
              <a:ea typeface="Times New Roman" pitchFamily="18" charset="0"/>
              <a:cs typeface="Arial" pitchFamily="34" charset="0"/>
            </a:endParaRPr>
          </a:p>
          <a:p>
            <a:pPr fontAlgn="base">
              <a:spcBef>
                <a:spcPct val="0"/>
              </a:spcBef>
              <a:spcAft>
                <a:spcPct val="0"/>
              </a:spcAft>
            </a:pPr>
            <a:r>
              <a:rPr lang="pl-PL" dirty="0">
                <a:solidFill>
                  <a:srgbClr val="0070C0"/>
                </a:solidFill>
                <a:latin typeface="Calibri" pitchFamily="34" charset="0"/>
                <a:ea typeface="Times New Roman" pitchFamily="18" charset="0"/>
                <a:cs typeface="Arial" pitchFamily="34" charset="0"/>
              </a:rPr>
              <a:t>Grupa „Śródmieście” obejmowała oddziały powstańcze walczące w Śródmieściu Północnym, Śródmieściu Południowym oraz na </a:t>
            </a:r>
            <a:r>
              <a:rPr lang="pl-PL" dirty="0" err="1">
                <a:solidFill>
                  <a:srgbClr val="0070C0"/>
                </a:solidFill>
                <a:latin typeface="Calibri" pitchFamily="34" charset="0"/>
                <a:ea typeface="Times New Roman" pitchFamily="18" charset="0"/>
                <a:cs typeface="Arial" pitchFamily="34" charset="0"/>
              </a:rPr>
              <a:t>Powiślu</a:t>
            </a:r>
            <a:r>
              <a:rPr lang="pl-PL" dirty="0">
                <a:solidFill>
                  <a:srgbClr val="0070C0"/>
                </a:solidFill>
                <a:latin typeface="Calibri" pitchFamily="34" charset="0"/>
                <a:ea typeface="Times New Roman" pitchFamily="18" charset="0"/>
                <a:cs typeface="Arial" pitchFamily="34" charset="0"/>
              </a:rPr>
              <a:t>. Dowodził nią pułkownik Franciszek Pfeiffer „Radwan”. Wobec faktu, iż komunikacja pomiędzy północną a południową częścią Śródmieścia mogła odbywać się wyłącznie poprzez silnie ostrzeliwany przez Niemców wąski odcinek Al. Jerozolimskich, walki faktycznie toczyły się w dwóch ośrodkach – właściwej Grupy „Śródmieście” obejmującej teren Śródmieścia Północnego, oraz Śródmieścia Południowego, które zostało wyodrębnione jako „</a:t>
            </a:r>
            <a:r>
              <a:rPr lang="pl-PL" dirty="0" err="1">
                <a:solidFill>
                  <a:srgbClr val="0070C0"/>
                </a:solidFill>
                <a:latin typeface="Calibri" pitchFamily="34" charset="0"/>
                <a:ea typeface="Times New Roman" pitchFamily="18" charset="0"/>
                <a:cs typeface="Arial" pitchFamily="34" charset="0"/>
              </a:rPr>
              <a:t>Podobwód</a:t>
            </a:r>
            <a:r>
              <a:rPr lang="pl-PL" dirty="0">
                <a:solidFill>
                  <a:srgbClr val="0070C0"/>
                </a:solidFill>
                <a:latin typeface="Calibri" pitchFamily="34" charset="0"/>
                <a:ea typeface="Times New Roman" pitchFamily="18" charset="0"/>
                <a:cs typeface="Arial" pitchFamily="34" charset="0"/>
              </a:rPr>
              <a:t> Śródmieście Południowe”. W szczytowym momencie Grupa „Śródmieście” liczyła ok. 23 tys. żołnierzy – z czego 13 tys. walczyło w Śródmieściu Północnym, 7600 w Śródmieściu Południowym, a kolejnych 2,5 tys. na </a:t>
            </a:r>
            <a:r>
              <a:rPr lang="pl-PL" dirty="0" err="1">
                <a:solidFill>
                  <a:srgbClr val="0070C0"/>
                </a:solidFill>
                <a:latin typeface="Calibri" pitchFamily="34" charset="0"/>
                <a:ea typeface="Times New Roman" pitchFamily="18" charset="0"/>
                <a:cs typeface="Arial" pitchFamily="34" charset="0"/>
              </a:rPr>
              <a:t>Powiślu</a:t>
            </a:r>
            <a:r>
              <a:rPr lang="pl-PL" dirty="0">
                <a:solidFill>
                  <a:srgbClr val="0070C0"/>
                </a:solidFill>
                <a:latin typeface="Calibri" pitchFamily="34" charset="0"/>
                <a:ea typeface="Times New Roman" pitchFamily="18" charset="0"/>
                <a:cs typeface="Arial"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pl-PL" sz="2000" b="0" i="0" strike="noStrike" cap="none" normalizeH="0" baseline="0" dirty="0">
              <a:ln>
                <a:noFill/>
              </a:ln>
              <a:solidFill>
                <a:srgbClr val="0070C0"/>
              </a:solidFill>
              <a:effectLst/>
              <a:latin typeface="Arial" pitchFamily="34" charset="0"/>
              <a:cs typeface="Arial" pitchFamily="34" charset="0"/>
            </a:endParaRPr>
          </a:p>
        </p:txBody>
      </p:sp>
      <p:pic>
        <p:nvPicPr>
          <p:cNvPr id="37890" name="Picture 2" descr="http://www.sppw1944.org/powstanie/historia/04.jpg"/>
          <p:cNvPicPr>
            <a:picLocks noChangeAspect="1" noChangeArrowheads="1"/>
          </p:cNvPicPr>
          <p:nvPr/>
        </p:nvPicPr>
        <p:blipFill>
          <a:blip r:embed="rId2" cstate="print"/>
          <a:srcRect/>
          <a:stretch>
            <a:fillRect/>
          </a:stretch>
        </p:blipFill>
        <p:spPr bwMode="auto">
          <a:xfrm>
            <a:off x="5117841" y="0"/>
            <a:ext cx="4026159" cy="6858000"/>
          </a:xfrm>
          <a:prstGeom prst="rect">
            <a:avLst/>
          </a:prstGeom>
          <a:noFill/>
        </p:spPr>
      </p:pic>
      <p:sp>
        <p:nvSpPr>
          <p:cNvPr id="4" name="Symbol zastępczy numeru slajdu 3"/>
          <p:cNvSpPr>
            <a:spLocks noGrp="1"/>
          </p:cNvSpPr>
          <p:nvPr>
            <p:ph type="sldNum" sz="quarter" idx="12"/>
          </p:nvPr>
        </p:nvSpPr>
        <p:spPr/>
        <p:txBody>
          <a:bodyPr/>
          <a:lstStyle/>
          <a:p>
            <a:fld id="{9A8605FA-1B16-4A49-B64D-CB5430158E29}" type="slidenum">
              <a:rPr lang="pl-PL" smtClean="0"/>
              <a:pPr/>
              <a:t>8</a:t>
            </a:fld>
            <a:endParaRPr lang="pl-PL"/>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ChangeArrowheads="1"/>
          </p:cNvSpPr>
          <p:nvPr/>
        </p:nvSpPr>
        <p:spPr bwMode="auto">
          <a:xfrm>
            <a:off x="1115616" y="494963"/>
            <a:ext cx="7416824" cy="59400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2000" b="1" i="0" strike="noStrike" cap="none" normalizeH="0" baseline="0" dirty="0">
                <a:ln>
                  <a:noFill/>
                </a:ln>
                <a:solidFill>
                  <a:schemeClr val="accent5">
                    <a:lumMod val="60000"/>
                    <a:lumOff val="40000"/>
                  </a:schemeClr>
                </a:solidFill>
                <a:effectLst/>
                <a:latin typeface="Calibri" pitchFamily="34" charset="0"/>
                <a:ea typeface="Times New Roman" pitchFamily="18" charset="0"/>
                <a:cs typeface="Arial" pitchFamily="34" charset="0"/>
              </a:rPr>
              <a:t>Obwód II</a:t>
            </a:r>
            <a:r>
              <a:rPr kumimoji="0" lang="pl-PL" sz="2000" b="1" i="0" strike="noStrike" cap="none" normalizeH="0" dirty="0">
                <a:ln>
                  <a:noFill/>
                </a:ln>
                <a:solidFill>
                  <a:schemeClr val="accent5">
                    <a:lumMod val="60000"/>
                    <a:lumOff val="40000"/>
                  </a:schemeClr>
                </a:solidFill>
                <a:effectLst/>
                <a:latin typeface="Calibri" pitchFamily="34" charset="0"/>
                <a:ea typeface="Times New Roman" pitchFamily="18" charset="0"/>
                <a:cs typeface="Arial" pitchFamily="34" charset="0"/>
              </a:rPr>
              <a:t> - </a:t>
            </a:r>
            <a:r>
              <a:rPr lang="pl-PL" sz="2000" b="1" dirty="0">
                <a:solidFill>
                  <a:schemeClr val="accent5">
                    <a:lumMod val="60000"/>
                    <a:lumOff val="40000"/>
                  </a:schemeClr>
                </a:solidFill>
                <a:latin typeface="Calibri" pitchFamily="34" charset="0"/>
                <a:ea typeface="Times New Roman" pitchFamily="18" charset="0"/>
                <a:cs typeface="Arial" pitchFamily="34" charset="0"/>
              </a:rPr>
              <a:t>ŻOLIBORZ</a:t>
            </a:r>
          </a:p>
          <a:p>
            <a:r>
              <a:rPr lang="pl-PL" sz="2000" dirty="0">
                <a:solidFill>
                  <a:srgbClr val="0070C0"/>
                </a:solidFill>
                <a:latin typeface="Calibri" pitchFamily="34" charset="0"/>
              </a:rPr>
              <a:t>Na Żoliborzu walki rozpoczęły się jeszcze przed godziną "W", czyli przed 17.00.</a:t>
            </a:r>
          </a:p>
          <a:p>
            <a:r>
              <a:rPr lang="pl-PL" sz="2000" dirty="0">
                <a:solidFill>
                  <a:srgbClr val="0070C0"/>
                </a:solidFill>
                <a:latin typeface="Calibri" pitchFamily="34" charset="0"/>
              </a:rPr>
              <a:t>1 sierpnia 1944 roku ok. godz. 13.30 na ul. Krasińskiego żołnierze AK, którzy przenosili broń na miejsce koncentracji jednego z oddziałów, natknęli się na patrol niemiecki. Rozpoczęła się strzelanina. Niemcy ściągnęli posiłki ze Śródmieścia, a do walk przyłączyły się kolejne powstańcze oddziały.</a:t>
            </a:r>
          </a:p>
          <a:p>
            <a:r>
              <a:rPr lang="pl-PL" sz="2000" dirty="0">
                <a:solidFill>
                  <a:srgbClr val="0070C0"/>
                </a:solidFill>
                <a:latin typeface="Calibri" pitchFamily="34" charset="0"/>
              </a:rPr>
              <a:t>Przez cały okres powstania Żoliborz - odcięty od Śródmieścia przez siły niemieckie na linii Dworca Gdańskiego - stanowił powstańcze państwo "Rzeczpospolitą Żoliborską" ze sprawnie zorganizowaną administracją wojskową i cywilną. Żołnierzami dowodził płk Mieczysław Niedzielski ”Żywiciel”.</a:t>
            </a:r>
          </a:p>
          <a:p>
            <a:r>
              <a:rPr lang="pl-PL" sz="2000" dirty="0">
                <a:solidFill>
                  <a:srgbClr val="0070C0"/>
                </a:solidFill>
                <a:latin typeface="Calibri" pitchFamily="34" charset="0"/>
              </a:rPr>
              <a:t>Oprócz sześciu zgrupowań - "Żaglowiec", "Żbik", "Żmija", "Żniwiarz", "Żubr" i "Żyrafa" - na Żoliborzu działała także służba sanitarna, a harcerze kanałami przenosili meldunki.</a:t>
            </a:r>
          </a:p>
          <a:p>
            <a:endParaRPr lang="pl-PL" sz="2000" dirty="0">
              <a:solidFill>
                <a:srgbClr val="0070C0"/>
              </a:solidFill>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pl-PL" sz="2000" dirty="0">
              <a:solidFill>
                <a:srgbClr val="0070C0"/>
              </a:solidFill>
              <a:latin typeface="Calibri"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pl-PL" sz="2000" b="0" i="0" strike="noStrike" cap="none" normalizeH="0" baseline="0" dirty="0">
              <a:ln>
                <a:noFill/>
              </a:ln>
              <a:solidFill>
                <a:srgbClr val="0070C0"/>
              </a:solidFill>
              <a:effectLst/>
              <a:latin typeface="Arial" pitchFamily="34" charset="0"/>
              <a:cs typeface="Arial" pitchFamily="34" charset="0"/>
            </a:endParaRPr>
          </a:p>
        </p:txBody>
      </p:sp>
      <p:sp>
        <p:nvSpPr>
          <p:cNvPr id="3" name="Symbol zastępczy numeru slajdu 2"/>
          <p:cNvSpPr>
            <a:spLocks noGrp="1"/>
          </p:cNvSpPr>
          <p:nvPr>
            <p:ph type="sldNum" sz="quarter" idx="12"/>
          </p:nvPr>
        </p:nvSpPr>
        <p:spPr/>
        <p:txBody>
          <a:bodyPr/>
          <a:lstStyle/>
          <a:p>
            <a:fld id="{9A8605FA-1B16-4A49-B64D-CB5430158E29}" type="slidenum">
              <a:rPr lang="pl-PL" smtClean="0"/>
              <a:pPr/>
              <a:t>9</a:t>
            </a:fld>
            <a:endParaRPr lang="pl-PL"/>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zesilenie">
  <a:themeElements>
    <a:clrScheme name="Przesileni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Przesileni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Przesileni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336</TotalTime>
  <Words>2572</Words>
  <Application>Microsoft Office PowerPoint</Application>
  <PresentationFormat>Pokaz na ekranie (4:3)</PresentationFormat>
  <Paragraphs>348</Paragraphs>
  <Slides>39</Slides>
  <Notes>2</Notes>
  <HiddenSlides>0</HiddenSlides>
  <MMClips>0</MMClips>
  <ScaleCrop>false</ScaleCrop>
  <HeadingPairs>
    <vt:vector size="6" baseType="variant">
      <vt:variant>
        <vt:lpstr>Używane czcionki</vt:lpstr>
      </vt:variant>
      <vt:variant>
        <vt:i4>7</vt:i4>
      </vt:variant>
      <vt:variant>
        <vt:lpstr>Motyw</vt:lpstr>
      </vt:variant>
      <vt:variant>
        <vt:i4>1</vt:i4>
      </vt:variant>
      <vt:variant>
        <vt:lpstr>Tytuły slajdów</vt:lpstr>
      </vt:variant>
      <vt:variant>
        <vt:i4>39</vt:i4>
      </vt:variant>
    </vt:vector>
  </HeadingPairs>
  <TitlesOfParts>
    <vt:vector size="47" baseType="lpstr">
      <vt:lpstr>Arial</vt:lpstr>
      <vt:lpstr>Calibri</vt:lpstr>
      <vt:lpstr>Gill Sans MT</vt:lpstr>
      <vt:lpstr>Times New Roman</vt:lpstr>
      <vt:lpstr>Trebuchet MS</vt:lpstr>
      <vt:lpstr>Verdana</vt:lpstr>
      <vt:lpstr>Wingdings 2</vt:lpstr>
      <vt:lpstr>Przesilenie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bswiders</dc:creator>
  <cp:lastModifiedBy>Wawrzyniec Waligórski</cp:lastModifiedBy>
  <cp:revision>99</cp:revision>
  <dcterms:created xsi:type="dcterms:W3CDTF">2016-03-04T06:26:38Z</dcterms:created>
  <dcterms:modified xsi:type="dcterms:W3CDTF">2018-06-19T11:10:39Z</dcterms:modified>
</cp:coreProperties>
</file>